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0" r:id="rId4"/>
    <p:sldId id="264" r:id="rId5"/>
    <p:sldId id="265" r:id="rId6"/>
    <p:sldId id="292" r:id="rId7"/>
    <p:sldId id="293" r:id="rId8"/>
    <p:sldId id="266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72" r:id="rId18"/>
    <p:sldId id="269" r:id="rId19"/>
    <p:sldId id="270" r:id="rId20"/>
    <p:sldId id="273" r:id="rId21"/>
    <p:sldId id="274" r:id="rId22"/>
    <p:sldId id="271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67" r:id="rId31"/>
    <p:sldId id="268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llengesOnMLTesting" id="{1643FB0D-97E4-4B3B-A96F-F86A724DE800}">
          <p14:sldIdLst>
            <p14:sldId id="289"/>
            <p14:sldId id="291"/>
            <p14:sldId id="290"/>
            <p14:sldId id="264"/>
            <p14:sldId id="265"/>
            <p14:sldId id="292"/>
            <p14:sldId id="293"/>
          </p14:sldIdLst>
        </p14:section>
        <p14:section name="[Data] DataLinter" id="{99346C0C-B872-473C-8851-534E45ABFF69}">
          <p14:sldIdLst>
            <p14:sldId id="266"/>
          </p14:sldIdLst>
        </p14:section>
        <p14:section name="[Model] WhiteBox Testing - DeepTest" id="{E1A5B7AE-426F-44AA-B405-FBBD4D70FCC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[Model] BlackBox Testing" id="{DBAE33A3-4963-457F-B9E4-432174A4FBC7}">
          <p14:sldIdLst>
            <p14:sldId id="272"/>
            <p14:sldId id="269"/>
            <p14:sldId id="270"/>
            <p14:sldId id="273"/>
            <p14:sldId id="274"/>
            <p14:sldId id="271"/>
            <p14:sldId id="275"/>
            <p14:sldId id="276"/>
            <p14:sldId id="277"/>
            <p14:sldId id="278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26" y="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38BEA-6BA4-4CB6-8188-BEF7FA5A4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60809-E520-426C-B853-AEE82C460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D0022-33BE-4CDC-9183-0B706316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09806-B1BA-47B4-B9D3-09E2C682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C996E-11DE-4976-B939-F611836B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6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6C7DE-FDE2-4145-9520-A89477F1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911F07-2E32-4CC9-AA29-2D12DF671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39ACC-A3A9-4A1E-92FA-4C05704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4E48-9E37-423A-8AF5-26F05F8F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2C834-DF39-487C-A0D4-6C106F7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4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B27A52-3E91-47E6-AC51-32649A98C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EBB19-FA04-41AF-9C80-16507947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56607-6C01-4694-A7C0-3CC02270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2E803-42D4-450E-BF14-023C9E8C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DAD15-36E8-4223-91AC-1AAD8F9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F7C7B-068D-48FA-852B-7E3626FD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D0C3-B5C0-4D4E-8CF4-13799EA6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AEA78-2BC1-406A-ABF6-B6F0283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A2A2A-CC5D-4F2E-851F-6055B3DA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8CAA-8276-4568-81C5-214D4B27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15AD0-99FB-492F-95D7-59F545C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0FAF2-CF63-4D3A-920D-39CE8E6CB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E3BCD-A765-4123-94D0-C2DB1D5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A598-0A74-466E-8B23-F4F6E21F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E0712-99B0-444F-8B25-C1B63EAA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1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AE9DF-E6D7-4AAC-A123-BA049795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FCBB8-BE44-4CA2-8AFA-BDA279C8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3B4D96-CB64-46E9-8B6B-008DDBA1D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E8806-3153-4440-8015-224B1126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4B6CC-89C8-4E10-AF2A-10C6267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EC914-A653-490B-BE3B-35066E24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2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0E7CC-355A-4EE8-A96F-71190495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49829-2E6B-4F76-98CA-F9BF72A5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5983A-E604-42E6-85DF-74155D0A9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69988-B183-4428-B4CB-AE5FB9FB3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06FFE-CA0A-4D28-9FAE-B2FFB82A5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B3F185-6E02-485C-8708-CD078FEB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FE7B3F-7251-459B-973A-BB76201F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86D4F-996E-4F8A-9438-F6B378DE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0E6D0-B7B8-4E84-8BB1-33FFA7DD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BADB9-74FE-4760-85A2-921A59C2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19BB4-3D28-45D8-A8FF-8F82462B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8F73C-E4C9-40C0-8C3F-05811A7D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2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04DB72-CBE5-45B7-B0FE-99EE3CDA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876F6-CE04-44AE-8A9F-CCB8D8D1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62A7-2D53-4870-9B98-9DAB20EB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2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4B87-0994-46EE-9CD1-A0CD0A5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52BEB-CCF0-44E8-B0CC-A4F800D5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A6EE5-86FE-4A0C-BD25-16C295265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F313A-BF1F-4CB3-9B43-2790855C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054CC-51F2-4652-8BD6-15202868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3969A-EB1F-47E9-BC8D-A4C2CD59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7454-6585-4BC7-A824-A47AC12A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1D21A3-348B-49FA-9D75-502056379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6B3E6-8890-4AEA-9704-CB081D32F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78F63-30AA-420B-BA97-F84D435A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F8A1F-C20D-4C91-A298-E05EA9CA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58791-CB45-4836-B1F5-EC853BEC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9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AA273-4E2A-41E6-8131-7A0F694F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CCFAD-B520-4256-AA1B-2C93B0D4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FC8CA-E420-43FF-A55F-42E58CE7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8600E-BEB6-4B9B-AE3C-6D65B71D0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D8EE0-99FC-4024-ACAD-AA97323F2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8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70/selsam17a/selsam17a.pdf" TargetMode="External"/><Relationship Id="rId3" Type="http://schemas.openxmlformats.org/officeDocument/2006/relationships/hyperlink" Target="https://www.cv-foundation.org/openaccess/content_cvpr_2016/app/S12-10.pdf" TargetMode="External"/><Relationship Id="rId7" Type="http://schemas.openxmlformats.org/officeDocument/2006/relationships/hyperlink" Target="http://www.augustusodena.com/assets/tensorfuzz_icml_slides.pdf" TargetMode="External"/><Relationship Id="rId2" Type="http://schemas.openxmlformats.org/officeDocument/2006/relationships/hyperlink" Target="https://arxiv.org/pdf/1812.0225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rml/VerifyML/blob/master/verML_appendices_v0.4.pdf" TargetMode="External"/><Relationship Id="rId5" Type="http://schemas.openxmlformats.org/officeDocument/2006/relationships/hyperlink" Target="https://arxiv.org/pdf/1808.05353.pdf%20/" TargetMode="External"/><Relationship Id="rId10" Type="http://schemas.openxmlformats.org/officeDocument/2006/relationships/hyperlink" Target="https://www.sysml.cc/doc/2019/167.pdf" TargetMode="External"/><Relationship Id="rId4" Type="http://schemas.openxmlformats.org/officeDocument/2006/relationships/hyperlink" Target="https://arxiv.org/pdf/1412.5218.pdf" TargetMode="External"/><Relationship Id="rId9" Type="http://schemas.openxmlformats.org/officeDocument/2006/relationships/hyperlink" Target="http://learningsys.org/nips17/assets/papers/paper_19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arxiv.org/abs/1707.04131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github.com/bethgelab/foolbo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hyperlink" Target="http://www.uni-tuebingen.de/" TargetMode="External"/><Relationship Id="rId10" Type="http://schemas.openxmlformats.org/officeDocument/2006/relationships/hyperlink" Target="https://github.com/IBM/adversarial-robustness-toolbox" TargetMode="External"/><Relationship Id="rId4" Type="http://schemas.openxmlformats.org/officeDocument/2006/relationships/hyperlink" Target="https://robust.vision/benchmark/leaderboard/" TargetMode="External"/><Relationship Id="rId9" Type="http://schemas.openxmlformats.org/officeDocument/2006/relationships/hyperlink" Target="https://arxiv.org/pdf/1610.0076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arxiv.org/pdf/1801.0055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asiaccs2017.com/" TargetMode="Externa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global/Documents/Technology-Media-Telecommunications/gx-deloitte-2017-tmt-predictions.pdf" TargetMode="External"/><Relationship Id="rId2" Type="http://schemas.openxmlformats.org/officeDocument/2006/relationships/hyperlink" Target="https://arxiv.org/pdf/1809.0355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7107.pdf" TargetMode="External"/><Relationship Id="rId2" Type="http://schemas.openxmlformats.org/officeDocument/2006/relationships/hyperlink" Target="https://www.youtube.com/watch?v=f95EhYFmsj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engr.illinois.edu/~swoh/courses/ie532/handout/gan.pdf" TargetMode="External"/><Relationship Id="rId4" Type="http://schemas.openxmlformats.org/officeDocument/2006/relationships/hyperlink" Target="https://arxiv.org/pdf/1412.6572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youtube.com/watch?v=L3hz57whyNw&amp;t=337s" TargetMode="External"/><Relationship Id="rId7" Type="http://schemas.openxmlformats.org/officeDocument/2006/relationships/image" Target="../media/image72.png"/><Relationship Id="rId2" Type="http://schemas.openxmlformats.org/officeDocument/2006/relationships/hyperlink" Target="https://www.youtube.com/watch?v=odpjk7_tGY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2.02295.pdf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arxiv.org/pdf/1701.00160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7.04131" TargetMode="External"/><Relationship Id="rId3" Type="http://schemas.openxmlformats.org/officeDocument/2006/relationships/hyperlink" Target="http://bob3rdnewbie.tistory.com/313" TargetMode="External"/><Relationship Id="rId7" Type="http://schemas.openxmlformats.org/officeDocument/2006/relationships/hyperlink" Target="https://github.com/bethgelab/foolbox" TargetMode="External"/><Relationship Id="rId2" Type="http://schemas.openxmlformats.org/officeDocument/2006/relationships/hyperlink" Target="http://bob3rdnewbie.tistory.com/31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glouis49/pytorch-adversarial_box" TargetMode="External"/><Relationship Id="rId5" Type="http://schemas.openxmlformats.org/officeDocument/2006/relationships/hyperlink" Target="https://pytorch.org/tutorials/beginner/deep_learning_60min_blitz.html" TargetMode="External"/><Relationship Id="rId10" Type="http://schemas.openxmlformats.org/officeDocument/2006/relationships/hyperlink" Target="http://www.uni-tuebingen.de/" TargetMode="External"/><Relationship Id="rId4" Type="http://schemas.openxmlformats.org/officeDocument/2006/relationships/hyperlink" Target="http://bob3rdnewbie.tistory.com/category/Machine%20Learning/PyTorch" TargetMode="External"/><Relationship Id="rId9" Type="http://schemas.openxmlformats.org/officeDocument/2006/relationships/hyperlink" Target="https://robust.vision/benchmark/leaderboard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hyperlink" Target="http://research.nii.ac.jp/iMLSE/SEML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arxiv.org/pdf/1906.10742.pdf" TargetMode="External"/><Relationship Id="rId2" Type="http://schemas.openxmlformats.org/officeDocument/2006/relationships/hyperlink" Target="https://semla.polymtl.ca/wp-content/uploads/2019/05/Zhang-seml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ingsys.org/nips17/assets/papers/paper_19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181AAE-26D4-47EA-848B-4E63CBB6AA01}"/>
              </a:ext>
            </a:extLst>
          </p:cNvPr>
          <p:cNvSpPr/>
          <p:nvPr/>
        </p:nvSpPr>
        <p:spPr>
          <a:xfrm>
            <a:off x="573981" y="238006"/>
            <a:ext cx="11599650" cy="6863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On Testing Machine Learning Programs </a:t>
            </a:r>
            <a:r>
              <a:rPr lang="en-US" altLang="ko-KR" sz="1100" dirty="0">
                <a:hlinkClick r:id="rId2"/>
              </a:rPr>
              <a:t>https://arxiv.org/pdf/1812.02257.pdf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[Model]</a:t>
            </a:r>
          </a:p>
          <a:p>
            <a:r>
              <a:rPr lang="en-US" altLang="ko-KR" sz="1100" b="1" dirty="0"/>
              <a:t>Conceptual Error : Serving</a:t>
            </a:r>
            <a:r>
              <a:rPr lang="ko-KR" altLang="en-US" sz="1100" b="1" dirty="0"/>
              <a:t> 데이터의 분포와 </a:t>
            </a:r>
            <a:r>
              <a:rPr lang="en-US" altLang="ko-KR" sz="1100" b="1" dirty="0"/>
              <a:t>Training</a:t>
            </a:r>
            <a:r>
              <a:rPr lang="ko-KR" altLang="en-US" sz="1100" b="1" dirty="0"/>
              <a:t> 데이터의 분포 차이를 최소화 하는 것이 목적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이것의 차이로 발생하는 문제점을 찾는 테스트 영역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주로 코너 케이스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발생할 확률이 매우 낮은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Counter Example </a:t>
            </a:r>
            <a:r>
              <a:rPr lang="ko-KR" altLang="en-US" sz="1100" b="1" dirty="0"/>
              <a:t>을 찾는 방법을 사용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그러나 해당 </a:t>
            </a:r>
            <a:r>
              <a:rPr lang="en-US" altLang="ko-KR" sz="1100" b="1" dirty="0"/>
              <a:t>Counter Example </a:t>
            </a:r>
            <a:r>
              <a:rPr lang="ko-KR" altLang="en-US" sz="1100" b="1" dirty="0"/>
              <a:t>의 대표성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의미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를 부여하는 것이 어렵고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이것을 </a:t>
            </a:r>
            <a:r>
              <a:rPr lang="en-US" altLang="ko-KR" sz="1100" b="1" dirty="0"/>
              <a:t>Model Robustness </a:t>
            </a:r>
            <a:r>
              <a:rPr lang="ko-KR" altLang="en-US" sz="1100" b="1" dirty="0"/>
              <a:t>또는 </a:t>
            </a:r>
            <a:r>
              <a:rPr lang="en-US" altLang="ko-KR" sz="1100" b="1" dirty="0"/>
              <a:t>Vulnerability </a:t>
            </a:r>
            <a:r>
              <a:rPr lang="ko-KR" altLang="en-US" sz="1100" b="1" dirty="0"/>
              <a:t>로 설명하고 있음</a:t>
            </a:r>
            <a:r>
              <a:rPr lang="en-US" altLang="ko-KR" sz="1100" b="1" dirty="0"/>
              <a:t> </a:t>
            </a:r>
          </a:p>
          <a:p>
            <a:r>
              <a:rPr lang="ko-KR" altLang="en-US" sz="1100" b="1" dirty="0"/>
              <a:t>즉</a:t>
            </a:r>
            <a:r>
              <a:rPr lang="en-US" altLang="ko-KR" sz="1100" b="1" dirty="0"/>
              <a:t>, Robustness </a:t>
            </a:r>
            <a:r>
              <a:rPr lang="ko-KR" altLang="en-US" sz="1100" b="1" dirty="0"/>
              <a:t>가 크게 필요한 </a:t>
            </a:r>
            <a:r>
              <a:rPr lang="en-US" altLang="ko-KR" sz="1100" b="1" dirty="0"/>
              <a:t>Mission Critical System </a:t>
            </a:r>
            <a:r>
              <a:rPr lang="ko-KR" altLang="en-US" sz="1100" b="1" dirty="0"/>
              <a:t>에 적용하는 것이 적합하지 않을까 함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단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이런 문제를 해결하기 위해 </a:t>
            </a:r>
            <a:r>
              <a:rPr lang="en-US" altLang="ko-KR" sz="1100" b="1" dirty="0"/>
              <a:t>real world </a:t>
            </a:r>
            <a:r>
              <a:rPr lang="ko-KR" altLang="en-US" sz="1100" b="1" dirty="0"/>
              <a:t>에서 발생할 수 있을 법한 </a:t>
            </a:r>
            <a:r>
              <a:rPr lang="en-US" altLang="ko-KR" sz="1100" b="1" dirty="0"/>
              <a:t>input </a:t>
            </a:r>
            <a:r>
              <a:rPr lang="ko-KR" altLang="en-US" sz="1100" b="1" dirty="0"/>
              <a:t>을 만들어내는 연구는 진행되고 있음</a:t>
            </a:r>
            <a:endParaRPr lang="en-US" altLang="ko-KR" sz="1100" b="1" dirty="0"/>
          </a:p>
          <a:p>
            <a:endParaRPr lang="en-US" altLang="ko-KR" sz="1100" dirty="0"/>
          </a:p>
          <a:p>
            <a:r>
              <a:rPr lang="ko-KR" altLang="en-US" sz="1100" dirty="0"/>
              <a:t>모델</a:t>
            </a:r>
            <a:r>
              <a:rPr lang="en-US" altLang="ko-KR" sz="1100" dirty="0"/>
              <a:t>, </a:t>
            </a:r>
            <a:r>
              <a:rPr lang="ko-KR" altLang="en-US" sz="1100" dirty="0"/>
              <a:t>학습 데이터 정보의 가용성에 따라 </a:t>
            </a:r>
            <a:r>
              <a:rPr lang="en-US" altLang="ko-KR" sz="1100" dirty="0"/>
              <a:t>Black Box, White Box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이것보다는 </a:t>
            </a:r>
            <a:r>
              <a:rPr lang="en-US" altLang="ko-KR" sz="1100" dirty="0">
                <a:sym typeface="Wingdings" panose="05000000000000000000" pitchFamily="2" charset="2"/>
              </a:rPr>
              <a:t>Adversarial Attack , Metamorphic Testing </a:t>
            </a:r>
            <a:r>
              <a:rPr lang="ko-KR" altLang="en-US" sz="1100" dirty="0">
                <a:sym typeface="Wingdings" panose="05000000000000000000" pitchFamily="2" charset="2"/>
              </a:rPr>
              <a:t>으로 구분하는 것이 더 좋을 듯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Black box testing : counter example </a:t>
            </a:r>
            <a:r>
              <a:rPr lang="ko-KR" altLang="en-US" sz="1100" dirty="0"/>
              <a:t>의 </a:t>
            </a:r>
            <a:r>
              <a:rPr lang="en-US" altLang="ko-KR" sz="1100" dirty="0"/>
              <a:t>representativeness </a:t>
            </a:r>
            <a:r>
              <a:rPr lang="ko-KR" altLang="en-US" sz="1100" dirty="0"/>
              <a:t>문제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결국은 </a:t>
            </a:r>
            <a:r>
              <a:rPr lang="en-US" altLang="ko-KR" sz="1100" dirty="0">
                <a:sym typeface="Wingdings" panose="05000000000000000000" pitchFamily="2" charset="2"/>
              </a:rPr>
              <a:t>robustness </a:t>
            </a:r>
            <a:r>
              <a:rPr lang="ko-KR" altLang="en-US" sz="1100" dirty="0">
                <a:sym typeface="Wingdings" panose="05000000000000000000" pitchFamily="2" charset="2"/>
              </a:rPr>
              <a:t>가</a:t>
            </a:r>
            <a:r>
              <a:rPr lang="en-US" altLang="ko-KR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ym typeface="Wingdings" panose="05000000000000000000" pitchFamily="2" charset="2"/>
              </a:rPr>
              <a:t>중요한 영역에 적용하는 것이 적합</a:t>
            </a:r>
            <a:endParaRPr lang="en-US" altLang="ko-KR" sz="1100" dirty="0"/>
          </a:p>
          <a:p>
            <a:r>
              <a:rPr lang="en-US" altLang="ko-KR" sz="1100" dirty="0"/>
              <a:t>   e.g., </a:t>
            </a:r>
            <a:r>
              <a:rPr lang="en-US" altLang="ko-KR" sz="1100" dirty="0" err="1"/>
              <a:t>DeepFool</a:t>
            </a:r>
            <a:r>
              <a:rPr lang="en-US" altLang="ko-KR" sz="1100" dirty="0"/>
              <a:t> : a simple and accurate method to fool deep neural networks </a:t>
            </a:r>
            <a:r>
              <a:rPr lang="en-US" altLang="ko-KR" sz="1100" dirty="0">
                <a:hlinkClick r:id="rId3"/>
              </a:rPr>
              <a:t>https://www.cv-foundation.org/openaccess/content_cvpr_2016/app/S12-10.pdf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White box testing</a:t>
            </a:r>
          </a:p>
          <a:p>
            <a:r>
              <a:rPr lang="en-US" altLang="ko-KR" sz="1100" dirty="0"/>
              <a:t>   e.g., FGSM : </a:t>
            </a:r>
          </a:p>
          <a:p>
            <a:r>
              <a:rPr lang="en-US" altLang="ko-KR" sz="1100" dirty="0"/>
              <a:t>   e.g., DeepXplore/DeepTest/DeepGuage : </a:t>
            </a:r>
            <a:r>
              <a:rPr lang="ko-KR" altLang="en-US" sz="1100" dirty="0"/>
              <a:t>입력 데이터를 사전 정의된 입력 요구사항 범위내에서 변형하는데 무한한 변형 인스턴스가 발생하므로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모델의 연산자 방문 커버리지를 증가시키는 경우 이를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로 정의하고</a:t>
            </a:r>
            <a:r>
              <a:rPr lang="en-US" altLang="ko-KR" sz="1100" dirty="0"/>
              <a:t>, </a:t>
            </a:r>
            <a:r>
              <a:rPr lang="ko-KR" altLang="en-US" sz="1100" dirty="0"/>
              <a:t>해당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가 사전 정의된 출력 요구사항 범위를 초과 시키는지 체크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/>
              <a:t>Implementation Error : ML </a:t>
            </a:r>
            <a:r>
              <a:rPr lang="ko-KR" altLang="en-US" sz="1100" b="1" dirty="0"/>
              <a:t>알고리즘은 </a:t>
            </a:r>
            <a:r>
              <a:rPr lang="en-US" altLang="ko-KR" sz="1100" b="1" dirty="0"/>
              <a:t>mathematical formula </a:t>
            </a:r>
            <a:r>
              <a:rPr lang="ko-KR" altLang="en-US" sz="1100" b="1" dirty="0"/>
              <a:t>로 정의되고 모델을 구현하는 것은 </a:t>
            </a:r>
            <a:r>
              <a:rPr lang="en-US" altLang="ko-KR" sz="1100" b="1" dirty="0"/>
              <a:t>formula </a:t>
            </a:r>
            <a:r>
              <a:rPr lang="ko-KR" altLang="en-US" sz="1100" b="1" dirty="0"/>
              <a:t>를 코드로 작성하는 것</a:t>
            </a:r>
            <a:r>
              <a:rPr lang="en-US" altLang="ko-KR" sz="1100" b="1" dirty="0"/>
              <a:t>. </a:t>
            </a:r>
          </a:p>
          <a:p>
            <a:r>
              <a:rPr lang="en-US" altLang="ko-KR" sz="1100" b="1" dirty="0"/>
              <a:t>formula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written code </a:t>
            </a:r>
            <a:r>
              <a:rPr lang="ko-KR" altLang="en-US" sz="1100" b="1" dirty="0"/>
              <a:t>의 차이로 발생하는 문제를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찾는 테스트 영역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dirty="0"/>
              <a:t>Property based testing</a:t>
            </a:r>
          </a:p>
          <a:p>
            <a:r>
              <a:rPr lang="en-US" altLang="ko-KR" sz="1100" dirty="0"/>
              <a:t> Testing MCMC code </a:t>
            </a:r>
            <a:r>
              <a:rPr lang="en-US" altLang="ko-KR" sz="1100" dirty="0">
                <a:hlinkClick r:id="rId4"/>
              </a:rPr>
              <a:t>https://arxiv.org/pdf/1412.5218.pdf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Metamorphic testing – a kind of property based testing</a:t>
            </a:r>
          </a:p>
          <a:p>
            <a:r>
              <a:rPr lang="en-US" altLang="ko-KR" sz="1100" dirty="0"/>
              <a:t>  Identifying Implementation Bugs in Machine Learning  Based Image Classifiers using Metamorphic Testing  </a:t>
            </a:r>
          </a:p>
          <a:p>
            <a:r>
              <a:rPr lang="en-US" altLang="ko-KR" sz="1100" dirty="0">
                <a:hlinkClick r:id="rId5"/>
              </a:rPr>
              <a:t>  https://arxiv.org/pdf/1808.05353.pdf /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6"/>
              </a:rPr>
              <a:t>https://github.com/verml/VerifyML/blob/master/verML_appendices_v0.4.pdf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Fuzz testing (&amp;</a:t>
            </a:r>
            <a:r>
              <a:rPr lang="ko-KR" altLang="en-US" sz="1100" dirty="0"/>
              <a:t> </a:t>
            </a:r>
            <a:r>
              <a:rPr lang="en-US" altLang="ko-KR" sz="1100" dirty="0"/>
              <a:t>Differential</a:t>
            </a:r>
            <a:r>
              <a:rPr lang="ko-KR" altLang="en-US" sz="1100" dirty="0"/>
              <a:t> </a:t>
            </a:r>
            <a:r>
              <a:rPr lang="en-US" altLang="ko-KR" sz="1100" dirty="0"/>
              <a:t>testing)</a:t>
            </a:r>
          </a:p>
          <a:p>
            <a:r>
              <a:rPr lang="en-US" altLang="ko-KR" sz="1100" dirty="0"/>
              <a:t>  TensorFuzz : finding NaNs in tensors , generating divergences between org model and customized model, 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7"/>
              </a:rPr>
              <a:t>http://www.augustusodena.com/assets/tensorfuzz_icml_slides.pdf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Proof Based Testing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>
                <a:hlinkClick r:id="rId8"/>
              </a:rPr>
              <a:t>http://proceedings.mlr.press/v70/selsam17a/selsam17a.pdf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[Data]</a:t>
            </a:r>
          </a:p>
          <a:p>
            <a:r>
              <a:rPr lang="ko-KR" altLang="en-US" sz="1100" b="1" dirty="0"/>
              <a:t>훈련 데이터의 의미적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통계적 오류를 발견하여 수정을 유도하거나 시장데이터와의 차이를 발견하는 방법</a:t>
            </a:r>
            <a:endParaRPr lang="en-US" altLang="ko-KR" sz="1100" b="1" dirty="0"/>
          </a:p>
          <a:p>
            <a:r>
              <a:rPr lang="en-US" altLang="ko-KR" sz="1100" dirty="0"/>
              <a:t>Data Linter : </a:t>
            </a:r>
            <a:r>
              <a:rPr lang="en-US" altLang="ko-KR" sz="1100" dirty="0">
                <a:hlinkClick r:id="rId9"/>
              </a:rPr>
              <a:t>http://learningsys.org/nips17/assets/papers/paper_19.pdf</a:t>
            </a:r>
            <a:endParaRPr lang="en-US" altLang="ko-KR" sz="1100" dirty="0"/>
          </a:p>
          <a:p>
            <a:r>
              <a:rPr lang="en-US" altLang="ko-KR" sz="1100" dirty="0"/>
              <a:t>DATA VALIDATION FOR MACHINE LEARNING </a:t>
            </a:r>
            <a:r>
              <a:rPr lang="en-US" altLang="ko-KR" sz="1100" dirty="0">
                <a:hlinkClick r:id="rId10"/>
              </a:rPr>
              <a:t>https://www.sysml.cc/doc/2019/167.pdf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660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What is the DNN ? “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DNN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구조는 유형별 다르나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은 가장 근본적 단위임을 피력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”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D9E608-D3D8-4536-BCBD-CB2488EB2CA2}"/>
              </a:ext>
            </a:extLst>
          </p:cNvPr>
          <p:cNvSpPr/>
          <p:nvPr/>
        </p:nvSpPr>
        <p:spPr>
          <a:xfrm>
            <a:off x="0" y="744419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Each layer of a DNN consists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sequence of individual computing units called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neurons</a:t>
            </a:r>
            <a:r>
              <a:rPr lang="en-US" altLang="ko-KR" dirty="0">
                <a:latin typeface="LinLibertineT"/>
              </a:rPr>
              <a:t>. The neurons in different layers are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connected with each other through edges</a:t>
            </a:r>
            <a:r>
              <a:rPr lang="en-US" altLang="ko-KR" dirty="0">
                <a:latin typeface="LinLibertineT"/>
              </a:rPr>
              <a:t>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edge has a corresponding weight </a:t>
            </a:r>
            <a:r>
              <a:rPr lang="en-US" altLang="ko-KR" dirty="0">
                <a:latin typeface="LinLibertineT"/>
              </a:rPr>
              <a:t>(</a:t>
            </a:r>
            <a:r>
              <a:rPr lang="en-US" altLang="ko-KR" dirty="0" err="1">
                <a:latin typeface="LinLibertineZI"/>
              </a:rPr>
              <a:t>θ</a:t>
            </a:r>
            <a:r>
              <a:rPr lang="en-US" altLang="ko-KR" dirty="0" err="1">
                <a:latin typeface="LinLibertineT"/>
              </a:rPr>
              <a:t>s</a:t>
            </a:r>
            <a:r>
              <a:rPr lang="en-US" altLang="ko-KR" dirty="0">
                <a:latin typeface="LinLibertineT"/>
              </a:rPr>
              <a:t> in Figure 2).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neuron applies a nonlinear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activation function </a:t>
            </a:r>
            <a:r>
              <a:rPr lang="en-US" altLang="ko-KR" dirty="0">
                <a:latin typeface="LinLibertineT"/>
              </a:rPr>
              <a:t>on its inputs and sends the output to the subsequent neurons as shown in Figure 2.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6ED6D-9AB2-484B-ADAE-189476FB5599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DNN </a:t>
            </a:r>
            <a:r>
              <a:rPr lang="ko-KR" altLang="en-US" sz="1400" dirty="0">
                <a:solidFill>
                  <a:srgbClr val="0070C0"/>
                </a:solidFill>
              </a:rPr>
              <a:t>의 구성 요소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무관</a:t>
            </a:r>
            <a:r>
              <a:rPr lang="en-US" altLang="ko-KR" sz="1400" dirty="0">
                <a:solidFill>
                  <a:srgbClr val="0070C0"/>
                </a:solidFill>
              </a:rPr>
              <a:t> 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D0B7F8-0A3B-48C3-A48F-039A6A63A709}"/>
              </a:ext>
            </a:extLst>
          </p:cNvPr>
          <p:cNvSpPr/>
          <p:nvPr/>
        </p:nvSpPr>
        <p:spPr>
          <a:xfrm>
            <a:off x="0" y="1693876"/>
            <a:ext cx="723138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DNN </a:t>
            </a:r>
            <a:r>
              <a:rPr lang="ko-KR" altLang="en-US" sz="1400" dirty="0">
                <a:solidFill>
                  <a:srgbClr val="0070C0"/>
                </a:solidFill>
              </a:rPr>
              <a:t>구성 방식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따라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정의 방식과 세는 방식 다름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C77062-7775-4FB0-975C-3FF63081D003}"/>
              </a:ext>
            </a:extLst>
          </p:cNvPr>
          <p:cNvSpPr/>
          <p:nvPr/>
        </p:nvSpPr>
        <p:spPr>
          <a:xfrm>
            <a:off x="0" y="2023110"/>
            <a:ext cx="6026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The neurons in a convolution layer are connected only to some</a:t>
            </a:r>
          </a:p>
          <a:p>
            <a:r>
              <a:rPr lang="en-US" altLang="ko-KR" dirty="0">
                <a:latin typeface="LinLibertineT"/>
              </a:rPr>
              <a:t>of the neurons in the next layer and multiple connections among different neurons share the same weight. The sets of connections sharing the same weights are essentially a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convolution kernel 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33F74A-4E11-4363-A09E-C9FDB5B1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" y="3789323"/>
            <a:ext cx="5903282" cy="280185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418F31-7AB7-4D15-BB26-F1E5A6FBEBA6}"/>
              </a:ext>
            </a:extLst>
          </p:cNvPr>
          <p:cNvCxnSpPr>
            <a:cxnSpLocks/>
          </p:cNvCxnSpPr>
          <p:nvPr/>
        </p:nvCxnSpPr>
        <p:spPr>
          <a:xfrm flipV="1">
            <a:off x="1780903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943D5A2-432C-41FE-B186-E797B711C029}"/>
              </a:ext>
            </a:extLst>
          </p:cNvPr>
          <p:cNvCxnSpPr>
            <a:cxnSpLocks/>
          </p:cNvCxnSpPr>
          <p:nvPr/>
        </p:nvCxnSpPr>
        <p:spPr>
          <a:xfrm flipV="1">
            <a:off x="1985554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971E35-97A6-4EAF-9D3D-1B4B5A8B02CE}"/>
              </a:ext>
            </a:extLst>
          </p:cNvPr>
          <p:cNvCxnSpPr>
            <a:cxnSpLocks/>
          </p:cNvCxnSpPr>
          <p:nvPr/>
        </p:nvCxnSpPr>
        <p:spPr>
          <a:xfrm flipV="1">
            <a:off x="2190205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621D9E5-0F9F-4D12-BE26-1039E9165685}"/>
              </a:ext>
            </a:extLst>
          </p:cNvPr>
          <p:cNvCxnSpPr>
            <a:cxnSpLocks/>
          </p:cNvCxnSpPr>
          <p:nvPr/>
        </p:nvCxnSpPr>
        <p:spPr>
          <a:xfrm flipV="1">
            <a:off x="2377439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C4F832-9DBB-460E-94BF-023D23F47DB6}"/>
              </a:ext>
            </a:extLst>
          </p:cNvPr>
          <p:cNvCxnSpPr>
            <a:cxnSpLocks/>
          </p:cNvCxnSpPr>
          <p:nvPr/>
        </p:nvCxnSpPr>
        <p:spPr>
          <a:xfrm flipV="1">
            <a:off x="2599508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0A6679-F6FE-4EF5-B2BE-D6F9B256F6E9}"/>
              </a:ext>
            </a:extLst>
          </p:cNvPr>
          <p:cNvSpPr/>
          <p:nvPr/>
        </p:nvSpPr>
        <p:spPr>
          <a:xfrm>
            <a:off x="3230316" y="3521895"/>
            <a:ext cx="2734491" cy="721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어떻게 </a:t>
            </a:r>
            <a:r>
              <a:rPr lang="en-US" altLang="ko-KR" sz="1400" dirty="0">
                <a:solidFill>
                  <a:srgbClr val="0070C0"/>
                </a:solidFill>
              </a:rPr>
              <a:t>feature </a:t>
            </a:r>
            <a:r>
              <a:rPr lang="ko-KR" altLang="en-US" sz="1400" dirty="0">
                <a:solidFill>
                  <a:srgbClr val="0070C0"/>
                </a:solidFill>
              </a:rPr>
              <a:t>를 도출하는가에 따라 </a:t>
            </a:r>
            <a:r>
              <a:rPr lang="en-US" altLang="ko-KR" sz="1400" dirty="0">
                <a:solidFill>
                  <a:srgbClr val="0070C0"/>
                </a:solidFill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</a:rPr>
              <a:t>구성 다름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95D079C-BC3A-42AB-8202-EA5F8855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65" y="3013807"/>
            <a:ext cx="5644467" cy="32623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BEAD9D-466F-4BF1-AE32-A219CE74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37" y="2283000"/>
            <a:ext cx="3656238" cy="16688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8DE5F5-09E2-4B6C-ABE8-A1AC0CB528D4}"/>
              </a:ext>
            </a:extLst>
          </p:cNvPr>
          <p:cNvSpPr/>
          <p:nvPr/>
        </p:nvSpPr>
        <p:spPr>
          <a:xfrm>
            <a:off x="5210261" y="6412733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422EE9-1EEF-4F5F-A093-873561780E34}"/>
              </a:ext>
            </a:extLst>
          </p:cNvPr>
          <p:cNvSpPr/>
          <p:nvPr/>
        </p:nvSpPr>
        <p:spPr>
          <a:xfrm>
            <a:off x="11200393" y="6374552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00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7E74C5-152F-474A-B908-23328D2305B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B416C6-52BA-4E92-B5DF-83814803E484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Neuron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D0A5A-3E6F-4DF5-9EF8-120576DC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287"/>
            <a:ext cx="3686175" cy="533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98CBA3-866C-4B95-B24E-B64DE22B8E25}"/>
              </a:ext>
            </a:extLst>
          </p:cNvPr>
          <p:cNvSpPr/>
          <p:nvPr/>
        </p:nvSpPr>
        <p:spPr>
          <a:xfrm>
            <a:off x="0" y="14806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An individual neuron is considered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activated if the neuron’s output (scaled by the overall layer’s outputs) is larger than a DNN-wide threshol</a:t>
            </a:r>
            <a:r>
              <a:rPr lang="en-US" altLang="ko-KR" dirty="0">
                <a:latin typeface="LinLibertineT"/>
              </a:rPr>
              <a:t>d. In this paper, we use 0</a:t>
            </a:r>
            <a:r>
              <a:rPr lang="en-US" altLang="ko-KR" dirty="0">
                <a:latin typeface="rtxmi"/>
              </a:rPr>
              <a:t>.</a:t>
            </a:r>
            <a:r>
              <a:rPr lang="en-US" altLang="ko-KR" dirty="0">
                <a:latin typeface="LinLibertineT"/>
              </a:rPr>
              <a:t>2 as the neuron activation threshold for all our experiments.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551B6E-006B-4569-B232-6D5270A8CFD3}"/>
              </a:ext>
            </a:extLst>
          </p:cNvPr>
          <p:cNvSpPr/>
          <p:nvPr/>
        </p:nvSpPr>
        <p:spPr>
          <a:xfrm>
            <a:off x="6096000" y="2512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fully-connected layers, we can directly compare</a:t>
            </a:r>
          </a:p>
          <a:p>
            <a:r>
              <a:rPr lang="en-US" altLang="ko-KR" dirty="0">
                <a:latin typeface="LinLibertineT"/>
              </a:rPr>
              <a:t>their outputs against the neuron activation threshold as these neurons output a single scalar value. </a:t>
            </a:r>
            <a:endParaRPr lang="ko-KR" altLang="en-US" dirty="0">
              <a:latin typeface="LinLibertine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9F8CE6-1B62-4AB7-9590-EEA3BB651429}"/>
              </a:ext>
            </a:extLst>
          </p:cNvPr>
          <p:cNvSpPr/>
          <p:nvPr/>
        </p:nvSpPr>
        <p:spPr>
          <a:xfrm>
            <a:off x="6126480" y="12353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compute the average of the output feature map to convert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multidimensional output of a neuron into a scalar </a:t>
            </a:r>
            <a:r>
              <a:rPr lang="en-US" altLang="ko-KR" dirty="0">
                <a:latin typeface="LinLibertineT"/>
              </a:rPr>
              <a:t>and compare it to the neuron activation threshold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8572C-1B3C-4CFD-8381-8496496A93D1}"/>
              </a:ext>
            </a:extLst>
          </p:cNvPr>
          <p:cNvSpPr/>
          <p:nvPr/>
        </p:nvSpPr>
        <p:spPr>
          <a:xfrm>
            <a:off x="6096000" y="22168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For RNN/LSTM with loops, the intermediate neurons are unrolled to produce a sequence of outputs (Figure 3.2). We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treat each neuron in the unrolled layers as a separate individual neuron </a:t>
            </a:r>
            <a:r>
              <a:rPr lang="en-US" altLang="ko-KR" dirty="0">
                <a:latin typeface="LinLibertineT"/>
              </a:rPr>
              <a:t>for the purpose of neuron coverage computation.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CDE5A-657D-4E40-A7B9-37F8CFC15BA3}"/>
              </a:ext>
            </a:extLst>
          </p:cNvPr>
          <p:cNvSpPr/>
          <p:nvPr/>
        </p:nvSpPr>
        <p:spPr>
          <a:xfrm>
            <a:off x="0" y="3534518"/>
            <a:ext cx="6096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Image Transformation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6069A4-5C03-4638-BFDA-9A6F6E46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3943866"/>
            <a:ext cx="5553075" cy="28670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FF4946-03DB-49D6-9119-C5CFFFEC302D}"/>
              </a:ext>
            </a:extLst>
          </p:cNvPr>
          <p:cNvSpPr/>
          <p:nvPr/>
        </p:nvSpPr>
        <p:spPr>
          <a:xfrm>
            <a:off x="6128657" y="3556615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Combining Transformations 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DA1AB-CFB0-4DBF-8401-315A9B8A6062}"/>
              </a:ext>
            </a:extLst>
          </p:cNvPr>
          <p:cNvSpPr/>
          <p:nvPr/>
        </p:nvSpPr>
        <p:spPr>
          <a:xfrm>
            <a:off x="6064431" y="52695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provide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neuron-coverage-guided greedy search </a:t>
            </a:r>
            <a:r>
              <a:rPr lang="en-US" altLang="ko-KR" dirty="0">
                <a:latin typeface="LinLibertineT"/>
              </a:rPr>
              <a:t>technique for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efficiently finding combinations of image transformat</a:t>
            </a:r>
            <a:r>
              <a:rPr lang="en-US" altLang="ko-KR" dirty="0">
                <a:latin typeface="LinLibertineT"/>
              </a:rPr>
              <a:t>ions that result in higher coverage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9C21E0-44B1-4E9D-AC33-FC4ED4E7F4F3}"/>
              </a:ext>
            </a:extLst>
          </p:cNvPr>
          <p:cNvSpPr/>
          <p:nvPr/>
        </p:nvSpPr>
        <p:spPr>
          <a:xfrm>
            <a:off x="6096000" y="43726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the state space of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 all possible combinations of different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transformations is too large to explore exhaustively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4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F17763-EF5C-47E8-90A6-3B3C09C8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2" y="0"/>
            <a:ext cx="6045518" cy="67922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C20986-C0A0-4B45-8196-E8C3F2D1DF1A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3A1657-C339-452C-8F1F-FA35B9FDE987}"/>
              </a:ext>
            </a:extLst>
          </p:cNvPr>
          <p:cNvCxnSpPr/>
          <p:nvPr/>
        </p:nvCxnSpPr>
        <p:spPr>
          <a:xfrm>
            <a:off x="2316477" y="1785256"/>
            <a:ext cx="194201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D8D177-97E7-486F-808A-907507EBBBE7}"/>
              </a:ext>
            </a:extLst>
          </p:cNvPr>
          <p:cNvCxnSpPr>
            <a:cxnSpLocks/>
          </p:cNvCxnSpPr>
          <p:nvPr/>
        </p:nvCxnSpPr>
        <p:spPr>
          <a:xfrm>
            <a:off x="3391985" y="3635827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2057A9-9873-4746-8D5D-E57074F5E05B}"/>
              </a:ext>
            </a:extLst>
          </p:cNvPr>
          <p:cNvCxnSpPr>
            <a:cxnSpLocks/>
          </p:cNvCxnSpPr>
          <p:nvPr/>
        </p:nvCxnSpPr>
        <p:spPr>
          <a:xfrm>
            <a:off x="2978328" y="4180113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C3515B-7244-406D-AE60-1C8CE4FC0523}"/>
              </a:ext>
            </a:extLst>
          </p:cNvPr>
          <p:cNvCxnSpPr>
            <a:cxnSpLocks/>
          </p:cNvCxnSpPr>
          <p:nvPr/>
        </p:nvCxnSpPr>
        <p:spPr>
          <a:xfrm>
            <a:off x="3045818" y="4576353"/>
            <a:ext cx="306411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587001-D2CB-4859-9569-6F8AC4A53C0C}"/>
              </a:ext>
            </a:extLst>
          </p:cNvPr>
          <p:cNvCxnSpPr>
            <a:cxnSpLocks/>
          </p:cNvCxnSpPr>
          <p:nvPr/>
        </p:nvCxnSpPr>
        <p:spPr>
          <a:xfrm>
            <a:off x="3206926" y="4746170"/>
            <a:ext cx="98407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B4EC86-20EF-45B8-A540-38A373010412}"/>
              </a:ext>
            </a:extLst>
          </p:cNvPr>
          <p:cNvSpPr/>
          <p:nvPr/>
        </p:nvSpPr>
        <p:spPr>
          <a:xfrm>
            <a:off x="7149737" y="1663085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</a:t>
            </a:r>
            <a:r>
              <a:rPr lang="ko-KR" altLang="en-US" dirty="0"/>
              <a:t>증대 시켰던 </a:t>
            </a:r>
            <a:r>
              <a:rPr lang="en-US" altLang="ko-KR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을 고르고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를 임의 선정해 </a:t>
            </a:r>
            <a:r>
              <a:rPr lang="en-US" altLang="ko-KR" dirty="0"/>
              <a:t>Combination </a:t>
            </a:r>
            <a:r>
              <a:rPr lang="ko-KR" altLang="en-US" dirty="0"/>
              <a:t>해 입력 생성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CC5BE-4907-452D-92B5-8347E9A42926}"/>
              </a:ext>
            </a:extLst>
          </p:cNvPr>
          <p:cNvSpPr/>
          <p:nvPr/>
        </p:nvSpPr>
        <p:spPr>
          <a:xfrm>
            <a:off x="7149736" y="2447871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combination </a:t>
            </a:r>
            <a:r>
              <a:rPr lang="ko-KR" altLang="en-US" dirty="0"/>
              <a:t>이 </a:t>
            </a:r>
            <a:r>
              <a:rPr lang="en-US" altLang="ko-KR" dirty="0"/>
              <a:t>coverage </a:t>
            </a:r>
            <a:r>
              <a:rPr lang="ko-KR" altLang="en-US" dirty="0"/>
              <a:t>증가시키면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도 </a:t>
            </a:r>
            <a:r>
              <a:rPr lang="en-US" altLang="ko-KR" dirty="0"/>
              <a:t>coverage </a:t>
            </a:r>
            <a:r>
              <a:rPr lang="ko-KR" altLang="en-US" dirty="0"/>
              <a:t>증가하는 것으로 간주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B07C5-C49C-425F-822E-03C2EC555335}"/>
              </a:ext>
            </a:extLst>
          </p:cNvPr>
          <p:cNvSpPr/>
          <p:nvPr/>
        </p:nvSpPr>
        <p:spPr>
          <a:xfrm>
            <a:off x="7149735" y="3232657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또한 해당 이미지를 </a:t>
            </a:r>
            <a:r>
              <a:rPr lang="en-US" altLang="ko-KR" dirty="0"/>
              <a:t>coverage </a:t>
            </a:r>
            <a:r>
              <a:rPr lang="ko-KR" altLang="en-US" dirty="0"/>
              <a:t>증가 이미지로 간주해 모음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587EE-7378-4665-81EF-3F3A11D9A7E3}"/>
              </a:ext>
            </a:extLst>
          </p:cNvPr>
          <p:cNvSpPr/>
          <p:nvPr/>
        </p:nvSpPr>
        <p:spPr>
          <a:xfrm>
            <a:off x="7149737" y="4017443"/>
            <a:ext cx="504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정해진 횟수만큼 반복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5AC5DB-FE6D-4F9C-80F3-CF937222246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9670868" y="2309416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C8C336-D715-4946-A29D-64C24402C22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9670867" y="3094202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C7BD00-31FC-43F4-A0C6-021EC4B255C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670867" y="3878988"/>
            <a:ext cx="2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F59258B-7D16-418B-B083-BD55DD7B90B9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>
            <a:off x="7149737" y="1986251"/>
            <a:ext cx="12700" cy="22158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0E609-F3C1-4655-805F-FE800728D011}"/>
              </a:ext>
            </a:extLst>
          </p:cNvPr>
          <p:cNvSpPr/>
          <p:nvPr/>
        </p:nvSpPr>
        <p:spPr>
          <a:xfrm>
            <a:off x="0" y="637135"/>
            <a:ext cx="401102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Data gen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5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7284F-BCF0-4BA3-A83F-E33E2DE778B6}"/>
              </a:ext>
            </a:extLst>
          </p:cNvPr>
          <p:cNvSpPr/>
          <p:nvPr/>
        </p:nvSpPr>
        <p:spPr>
          <a:xfrm>
            <a:off x="0" y="605168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④ Test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Oracle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6073F-D827-4D61-942D-8B89172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24" y="742580"/>
            <a:ext cx="2409825" cy="57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E5B67A-36F2-4B75-9496-46CED085E8AB}"/>
              </a:ext>
            </a:extLst>
          </p:cNvPr>
          <p:cNvSpPr/>
          <p:nvPr/>
        </p:nvSpPr>
        <p:spPr>
          <a:xfrm>
            <a:off x="0" y="315607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there is usually no single correct steering angle for a given image</a:t>
            </a:r>
            <a:r>
              <a:rPr lang="en-US" altLang="ko-KR" dirty="0">
                <a:latin typeface="LinLibertineT"/>
              </a:rPr>
              <a:t>, i.e.,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car can safely tolerate small variations</a:t>
            </a:r>
            <a:r>
              <a:rPr lang="en-US" altLang="ko-KR" dirty="0">
                <a:latin typeface="LinLibertineT"/>
              </a:rPr>
              <a:t>. Therefore, there is a trade-off between defining the metamorphic relations very tightly, like the one described above (may result in a large number of false positives) and making the relations more permissive (may</a:t>
            </a:r>
          </a:p>
          <a:p>
            <a:r>
              <a:rPr lang="en-US" altLang="ko-KR" dirty="0">
                <a:latin typeface="LinLibertineT"/>
              </a:rPr>
              <a:t>lead to many false negatives)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AD52E-F11B-46BF-8F07-34E1FC191125}"/>
              </a:ext>
            </a:extLst>
          </p:cNvPr>
          <p:cNvSpPr/>
          <p:nvPr/>
        </p:nvSpPr>
        <p:spPr>
          <a:xfrm>
            <a:off x="0" y="1546490"/>
            <a:ext cx="11643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we leverage metamorphic relations [33]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between the car behaviors across different synthetic images</a:t>
            </a:r>
            <a:r>
              <a:rPr lang="en-US" altLang="ko-KR" dirty="0">
                <a:latin typeface="LinLibertineT"/>
              </a:rPr>
              <a:t>. The key insight</a:t>
            </a:r>
          </a:p>
          <a:p>
            <a:r>
              <a:rPr lang="en-US" altLang="ko-KR" dirty="0">
                <a:latin typeface="LinLibertineT"/>
              </a:rPr>
              <a:t>is that even though it is hard to specify the correct behavior of a self-driving car for every transformed image,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one can define relationships between the car’s behaviors across certain types of transformations</a:t>
            </a:r>
            <a:r>
              <a:rPr lang="en-US" altLang="ko-KR" dirty="0">
                <a:latin typeface="LinLibertineT"/>
              </a:rPr>
              <a:t>. For example,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autonomous car’s steering angle should not change significantly for the same image under any lighting/weather conditions, blurring, or any affine transformations with small parameter values</a:t>
            </a:r>
            <a:r>
              <a:rPr lang="en-US" altLang="ko-KR" dirty="0">
                <a:latin typeface="LinLibertineT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C36EF-30AE-4269-9DAE-2AC3F51A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3" y="882730"/>
            <a:ext cx="2647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D3C79D-BA53-4C9A-8AC6-74EC3064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885190"/>
            <a:ext cx="5505450" cy="80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526C49-784F-44EC-B204-5E00FA42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" y="1728020"/>
            <a:ext cx="552450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1109DF-DCFD-4ACF-A5ED-C7078B5D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885190"/>
            <a:ext cx="5562600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285CB0-41E1-456A-834B-663105CA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1690370"/>
            <a:ext cx="5524500" cy="838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D912C-8081-495D-A3FE-688FB6A2F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2623370"/>
            <a:ext cx="5000625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3C8112-EAC2-41EE-9351-7FDAB9804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" y="2794499"/>
            <a:ext cx="5721715" cy="2800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AC7F8-F117-4BED-957F-9C9F464288D1}"/>
              </a:ext>
            </a:extLst>
          </p:cNvPr>
          <p:cNvSpPr/>
          <p:nvPr/>
        </p:nvSpPr>
        <p:spPr>
          <a:xfrm>
            <a:off x="158751" y="6111309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높은 뉴런 커버리지를 갖는 데이터셋이 존재하는가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DD462-3E99-47B2-B77D-315638BE1399}"/>
              </a:ext>
            </a:extLst>
          </p:cNvPr>
          <p:cNvSpPr/>
          <p:nvPr/>
        </p:nvSpPr>
        <p:spPr>
          <a:xfrm>
            <a:off x="6153150" y="5972810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뉴런 커버리지가 갖은 경우 서로 다른 성격의 데이터 세트는 서로 다른 뉴런들을 커버하게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D9CEE-23B5-43C4-B715-6088E5AA8B15}"/>
              </a:ext>
            </a:extLst>
          </p:cNvPr>
          <p:cNvSpPr/>
          <p:nvPr/>
        </p:nvSpPr>
        <p:spPr>
          <a:xfrm>
            <a:off x="6153150" y="1335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/>
              <a:t>* </a:t>
            </a:r>
            <a:r>
              <a:rPr lang="ko-KR" altLang="ko-KR" sz="1200" dirty="0" err="1"/>
              <a:t>자카드</a:t>
            </a:r>
            <a:r>
              <a:rPr lang="ko-KR" altLang="ko-KR" sz="1200" dirty="0"/>
              <a:t> 지수(</a:t>
            </a:r>
            <a:r>
              <a:rPr lang="ko-KR" altLang="ko-KR" sz="1200" dirty="0" err="1"/>
              <a:t>Jaccard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index</a:t>
            </a:r>
            <a:r>
              <a:rPr lang="ko-KR" altLang="ko-KR" sz="1200" dirty="0"/>
              <a:t>)는 두 집합 사이의 유사도를 측정하는 방법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B44D62-A1E9-4644-B670-0D7A7904B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650" y="86770"/>
            <a:ext cx="1714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65332-B07B-4518-9B26-A5778362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645795"/>
            <a:ext cx="5869577" cy="8217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925B59-9F75-4BCC-AC00-B1428CF3BFA4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AEDCE-F23E-4368-B079-9D4A408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1568359"/>
            <a:ext cx="5869577" cy="1204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FD77-8B20-47C9-BC93-F923BED5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" y="3048000"/>
            <a:ext cx="5900376" cy="12904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A4DC13-3CD3-4271-A46B-3F40A072C50B}"/>
              </a:ext>
            </a:extLst>
          </p:cNvPr>
          <p:cNvSpPr/>
          <p:nvPr/>
        </p:nvSpPr>
        <p:spPr>
          <a:xfrm>
            <a:off x="90532" y="5371082"/>
            <a:ext cx="5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변형 함수 조합이 의미가 있는가</a:t>
            </a:r>
            <a:r>
              <a:rPr lang="en-US" altLang="ko-KR" dirty="0"/>
              <a:t>?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단일 변형함수는 </a:t>
            </a:r>
            <a:r>
              <a:rPr lang="en-US" altLang="ko-KR" dirty="0"/>
              <a:t>DNN </a:t>
            </a:r>
            <a:r>
              <a:rPr lang="ko-KR" altLang="en-US" dirty="0"/>
              <a:t>의 한 부분만을 커버할 것이라 예상되므로 조합을 통해 좀더 커버하게 만들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9809B-04CA-44B7-A8F8-BA4937154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02" y="627833"/>
            <a:ext cx="5830704" cy="871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6D2427-DE8D-435F-B551-9748DBDBD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503" y="1568359"/>
            <a:ext cx="5830704" cy="1184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B879FF-6964-4AB0-951B-8C01BA1612FF}"/>
              </a:ext>
            </a:extLst>
          </p:cNvPr>
          <p:cNvCxnSpPr/>
          <p:nvPr/>
        </p:nvCxnSpPr>
        <p:spPr>
          <a:xfrm>
            <a:off x="9344297" y="2542904"/>
            <a:ext cx="193330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0AF611-002D-42BF-9DE7-25782A7C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502" y="3048000"/>
            <a:ext cx="5706290" cy="20735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698C9F-2B77-4D6A-88F5-69E9C1276073}"/>
              </a:ext>
            </a:extLst>
          </p:cNvPr>
          <p:cNvSpPr/>
          <p:nvPr/>
        </p:nvSpPr>
        <p:spPr>
          <a:xfrm>
            <a:off x="6265502" y="541294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결함은 잡히나</a:t>
            </a:r>
            <a:r>
              <a:rPr lang="en-US" altLang="ko-KR" dirty="0"/>
              <a:t>? false</a:t>
            </a:r>
            <a:r>
              <a:rPr lang="ko-KR" altLang="en-US" dirty="0"/>
              <a:t> </a:t>
            </a:r>
            <a:r>
              <a:rPr lang="en-US" altLang="ko-KR" dirty="0"/>
              <a:t>positive </a:t>
            </a:r>
            <a:r>
              <a:rPr lang="ko-KR" altLang="en-US" dirty="0"/>
              <a:t>율은 밝히지 않네</a:t>
            </a:r>
            <a:r>
              <a:rPr lang="en-US" altLang="ko-KR" dirty="0"/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B0495D-6B0D-4423-88D5-BD0A95B6AFEC}"/>
              </a:ext>
            </a:extLst>
          </p:cNvPr>
          <p:cNvSpPr/>
          <p:nvPr/>
        </p:nvSpPr>
        <p:spPr>
          <a:xfrm>
            <a:off x="6269853" y="605302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람다 값을 변형</a:t>
            </a:r>
            <a:r>
              <a:rPr lang="en-US" altLang="ko-KR" dirty="0"/>
              <a:t>(</a:t>
            </a:r>
            <a:r>
              <a:rPr lang="ko-KR" altLang="en-US" dirty="0" err="1"/>
              <a:t>메타모픽</a:t>
            </a:r>
            <a:r>
              <a:rPr lang="ko-KR" altLang="en-US" dirty="0"/>
              <a:t> 관계 상세 정의</a:t>
            </a:r>
            <a:r>
              <a:rPr lang="en-US" altLang="ko-KR" dirty="0"/>
              <a:t>)</a:t>
            </a:r>
            <a:r>
              <a:rPr lang="ko-KR" altLang="en-US" dirty="0"/>
              <a:t>해서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346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523D25-D82A-4E13-A061-92834F09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2" y="618854"/>
            <a:ext cx="5877469" cy="8372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F7C130-A8B5-46C5-96AA-3DC621D53C4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E7451-91B0-4587-B1DA-9916BA5E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2" y="1680169"/>
            <a:ext cx="5877469" cy="955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D2E787-7830-44CF-9740-DEA97304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5199"/>
            <a:ext cx="5965371" cy="1052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3634FC-616B-46BD-AB18-902789E91549}"/>
              </a:ext>
            </a:extLst>
          </p:cNvPr>
          <p:cNvSpPr/>
          <p:nvPr/>
        </p:nvSpPr>
        <p:spPr>
          <a:xfrm>
            <a:off x="205058" y="2859855"/>
            <a:ext cx="56431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Here we check whether retraining the DNNs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some of the synthetic images generated by DeepTest </a:t>
            </a:r>
            <a:r>
              <a:rPr lang="en-US" altLang="ko-KR" dirty="0">
                <a:latin typeface="LinLibertineT"/>
              </a:rPr>
              <a:t>helps in making the DNNs more robust. We used the images from HMB_3.bag [16] and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created their synthetic versions by adding the rain and fog effects</a:t>
            </a:r>
            <a:r>
              <a:rPr lang="en-US" altLang="ko-KR" dirty="0">
                <a:latin typeface="LinLibertineT"/>
              </a:rPr>
              <a:t>. We retrained the Epoch model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randomly sampled 66% of these synthetic </a:t>
            </a:r>
            <a:r>
              <a:rPr lang="en-US" altLang="ko-KR" dirty="0">
                <a:latin typeface="LinLibertineT"/>
              </a:rPr>
              <a:t>inputs along with the original training data. We evaluated</a:t>
            </a:r>
          </a:p>
          <a:p>
            <a:r>
              <a:rPr lang="en-US" altLang="ko-KR" dirty="0">
                <a:latin typeface="LinLibertineT"/>
              </a:rPr>
              <a:t>both the original and the retrained model on the rest 34% of the synthetic images and their original versions.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AC7B1-52B9-4437-9B47-53F3797FCA96}"/>
              </a:ext>
            </a:extLst>
          </p:cNvPr>
          <p:cNvSpPr/>
          <p:nvPr/>
        </p:nvSpPr>
        <p:spPr>
          <a:xfrm>
            <a:off x="6226631" y="668145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 발생 이미지가 아닌 생성 이미지 中 임의 선정 세트를 추가해서 학습해보니 정확도가 높아짐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265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69EED9-ADA7-43A3-9FE3-C525C3705338}"/>
              </a:ext>
            </a:extLst>
          </p:cNvPr>
          <p:cNvSpPr/>
          <p:nvPr/>
        </p:nvSpPr>
        <p:spPr>
          <a:xfrm>
            <a:off x="3091207" y="2660810"/>
            <a:ext cx="5936562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A Suggestion On Our Direction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esp., on the “Data Transformation (ML Based)”</a:t>
            </a:r>
          </a:p>
        </p:txBody>
      </p:sp>
    </p:spTree>
    <p:extLst>
      <p:ext uri="{BB962C8B-B14F-4D97-AF65-F5344CB8AC3E}">
        <p14:creationId xmlns:p14="http://schemas.microsoft.com/office/powerpoint/2010/main" val="2824095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F8CE9-C21B-42FE-97E5-5D098BAEB902}"/>
              </a:ext>
            </a:extLst>
          </p:cNvPr>
          <p:cNvSpPr txBox="1"/>
          <p:nvPr/>
        </p:nvSpPr>
        <p:spPr>
          <a:xfrm>
            <a:off x="357051" y="-4"/>
            <a:ext cx="11477897" cy="68580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우리는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계획하고 있는 </a:t>
            </a:r>
            <a:r>
              <a:rPr lang="en-US" altLang="ko-KR" sz="2000" b="1" dirty="0">
                <a:solidFill>
                  <a:srgbClr val="0070C0"/>
                </a:solidFill>
              </a:rPr>
              <a:t>Test Data Generation </a:t>
            </a:r>
            <a:r>
              <a:rPr lang="ko-KR" altLang="en-US" sz="2000" b="1" dirty="0">
                <a:solidFill>
                  <a:srgbClr val="0070C0"/>
                </a:solidFill>
              </a:rPr>
              <a:t>의 목적이 무엇이었지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데이터 만들기 어려우니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,,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생성하자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Negative Test Case </a:t>
            </a:r>
            <a:r>
              <a:rPr lang="ko-KR" altLang="en-US" sz="2000" b="1" dirty="0">
                <a:solidFill>
                  <a:srgbClr val="0070C0"/>
                </a:solidFill>
              </a:rPr>
              <a:t>생성이었던가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제약 조건하에서 변형 그리고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Coverage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를 증가시키는 방향으로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가급적 현실적으로 보이는 데이터를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 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그런데 여기서 잠깐만</a:t>
            </a:r>
            <a:r>
              <a:rPr lang="en-US" altLang="ko-KR" sz="2000" b="1" dirty="0">
                <a:solidFill>
                  <a:srgbClr val="0070C0"/>
                </a:solidFill>
              </a:rPr>
              <a:t>.. </a:t>
            </a:r>
            <a:r>
              <a:rPr lang="ko-KR" altLang="en-US" sz="2000" b="1" dirty="0">
                <a:solidFill>
                  <a:srgbClr val="0070C0"/>
                </a:solidFill>
              </a:rPr>
              <a:t>생성 </a:t>
            </a:r>
            <a:r>
              <a:rPr lang="en-US" altLang="ko-KR" sz="2000" b="1" dirty="0">
                <a:solidFill>
                  <a:srgbClr val="0070C0"/>
                </a:solidFill>
              </a:rPr>
              <a:t>TC </a:t>
            </a:r>
            <a:r>
              <a:rPr lang="ko-KR" altLang="en-US" sz="2000" b="1" dirty="0">
                <a:solidFill>
                  <a:srgbClr val="0070C0"/>
                </a:solidFill>
              </a:rPr>
              <a:t>가 </a:t>
            </a:r>
            <a:r>
              <a:rPr lang="en-US" altLang="ko-KR" sz="2000" b="1" dirty="0">
                <a:solidFill>
                  <a:srgbClr val="0070C0"/>
                </a:solidFill>
              </a:rPr>
              <a:t>FAIL </a:t>
            </a:r>
            <a:r>
              <a:rPr lang="ko-KR" altLang="en-US" sz="2000" b="1" dirty="0">
                <a:solidFill>
                  <a:srgbClr val="0070C0"/>
                </a:solidFill>
              </a:rPr>
              <a:t>되면 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어떻게 개발팀과 협업해서 품질 개선을 유도하지</a:t>
            </a:r>
            <a:r>
              <a:rPr lang="en-US" altLang="ko-KR" sz="2000" b="1" dirty="0">
                <a:solidFill>
                  <a:srgbClr val="0070C0"/>
                </a:solidFill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정확도 측정할 때 사용하는 데이터에 포함시켜서 수행해야 하나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그리고 만든 데이터를 전달해주나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?</a:t>
            </a: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그렇게 진행할 수 도 있을 것 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같긴한데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…</a:t>
            </a:r>
          </a:p>
          <a:p>
            <a:pPr algn="ctr">
              <a:lnSpc>
                <a:spcPct val="130000"/>
              </a:lnSpc>
            </a:pPr>
            <a:endParaRPr lang="en-US" altLang="ko-KR" sz="20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현실적이지 않은 데이터들은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노이즈 추가 등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)….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뭔가 큰 시험 영역을 정의할 수 있다면 깔끔하지 않을까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?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80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5709B2-0FC0-4020-A1B5-AE1DA43F596C}"/>
              </a:ext>
            </a:extLst>
          </p:cNvPr>
          <p:cNvSpPr/>
          <p:nvPr/>
        </p:nvSpPr>
        <p:spPr>
          <a:xfrm>
            <a:off x="117565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en-US" altLang="ko-KR" baseline="30000" dirty="0">
                <a:solidFill>
                  <a:schemeClr val="tx1"/>
                </a:solidFill>
              </a:rPr>
              <a:t>st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(Random /w constraint)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BD405-0FFC-4F08-BA2E-61031B5EE68F}"/>
              </a:ext>
            </a:extLst>
          </p:cNvPr>
          <p:cNvSpPr/>
          <p:nvPr/>
        </p:nvSpPr>
        <p:spPr>
          <a:xfrm>
            <a:off x="474181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baseline="30000" dirty="0">
                <a:solidFill>
                  <a:schemeClr val="tx1"/>
                </a:solidFill>
              </a:rPr>
              <a:t>nd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(Coverage Guided)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4FDBED-998B-43D1-9DD3-D90516B7D2A1}"/>
              </a:ext>
            </a:extLst>
          </p:cNvPr>
          <p:cNvSpPr/>
          <p:nvPr/>
        </p:nvSpPr>
        <p:spPr>
          <a:xfrm>
            <a:off x="8307978" y="984069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baseline="30000" dirty="0">
                <a:solidFill>
                  <a:schemeClr val="tx1"/>
                </a:solidFill>
              </a:rPr>
              <a:t>rd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(ML Based ??)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827CD17-1E03-451D-BEAB-98CCB3C1C25A}"/>
              </a:ext>
            </a:extLst>
          </p:cNvPr>
          <p:cNvSpPr/>
          <p:nvPr/>
        </p:nvSpPr>
        <p:spPr>
          <a:xfrm>
            <a:off x="4206240" y="1426030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0ADAAB0-8826-45FB-9DE3-BB3B4746524A}"/>
              </a:ext>
            </a:extLst>
          </p:cNvPr>
          <p:cNvSpPr/>
          <p:nvPr/>
        </p:nvSpPr>
        <p:spPr>
          <a:xfrm>
            <a:off x="7733213" y="1385753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BB66A-8A86-4BB6-AECB-7E99F4B51FE5}"/>
              </a:ext>
            </a:extLst>
          </p:cNvPr>
          <p:cNvSpPr/>
          <p:nvPr/>
        </p:nvSpPr>
        <p:spPr>
          <a:xfrm>
            <a:off x="4485354" y="153130"/>
            <a:ext cx="29915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우리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마일스톤이 이거였나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87DD0-483A-499E-B9B0-A022A73048E8}"/>
              </a:ext>
            </a:extLst>
          </p:cNvPr>
          <p:cNvSpPr/>
          <p:nvPr/>
        </p:nvSpPr>
        <p:spPr>
          <a:xfrm>
            <a:off x="455589" y="2280201"/>
            <a:ext cx="452046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“OpenCV based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Transformation” is OK!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Linear, Affine, Convolutional, etc.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494B0-248A-4047-AD33-7C8AF18CD68A}"/>
              </a:ext>
            </a:extLst>
          </p:cNvPr>
          <p:cNvSpPr/>
          <p:nvPr/>
        </p:nvSpPr>
        <p:spPr>
          <a:xfrm>
            <a:off x="3902311" y="3210565"/>
            <a:ext cx="415761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만들어진 것 중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Coverage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높이는 것만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추리는 것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OK!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40927A-0E76-42B8-BC92-8D125C7B17ED}"/>
              </a:ext>
            </a:extLst>
          </p:cNvPr>
          <p:cNvSpPr/>
          <p:nvPr/>
        </p:nvSpPr>
        <p:spPr>
          <a:xfrm>
            <a:off x="1707281" y="4433393"/>
            <a:ext cx="8704434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ML Based </a:t>
            </a:r>
            <a:r>
              <a:rPr lang="ko-KR" altLang="en-US" b="1" dirty="0">
                <a:solidFill>
                  <a:srgbClr val="0070C0"/>
                </a:solidFill>
              </a:rPr>
              <a:t>가 도체 모야</a:t>
            </a:r>
            <a:r>
              <a:rPr lang="en-US" altLang="ko-KR" b="1" dirty="0">
                <a:solidFill>
                  <a:srgbClr val="0070C0"/>
                </a:solidFill>
              </a:rPr>
              <a:t>?? GAN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 Attack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?? Adversarial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Example</a:t>
            </a:r>
            <a:r>
              <a:rPr lang="ko-KR" altLang="en-US" b="1" dirty="0">
                <a:solidFill>
                  <a:srgbClr val="0070C0"/>
                </a:solidFill>
              </a:rPr>
              <a:t> 이야</a:t>
            </a:r>
            <a:r>
              <a:rPr lang="en-US" altLang="ko-KR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대강 </a:t>
            </a:r>
            <a:r>
              <a:rPr lang="ko-KR" altLang="en-US" b="1" dirty="0" err="1">
                <a:solidFill>
                  <a:srgbClr val="0070C0"/>
                </a:solidFill>
              </a:rPr>
              <a:t>멋진거</a:t>
            </a:r>
            <a:r>
              <a:rPr lang="ko-KR" altLang="en-US" b="1" dirty="0">
                <a:solidFill>
                  <a:srgbClr val="0070C0"/>
                </a:solidFill>
              </a:rPr>
              <a:t> 같아서 말은 그렇게 했는데</a:t>
            </a:r>
            <a:r>
              <a:rPr lang="en-US" altLang="ko-KR" b="1" dirty="0">
                <a:solidFill>
                  <a:srgbClr val="0070C0"/>
                </a:solidFill>
              </a:rPr>
              <a:t>…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F8EA0B-2F12-4643-89BA-FEA648351A00}"/>
              </a:ext>
            </a:extLst>
          </p:cNvPr>
          <p:cNvSpPr/>
          <p:nvPr/>
        </p:nvSpPr>
        <p:spPr>
          <a:xfrm>
            <a:off x="3181947" y="5377382"/>
            <a:ext cx="5755101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여기에 대한 답을 찾고 싶음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정말로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….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근데 어려움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오늘은 한발짝만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 Step by Step !!!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859DC9-26CC-44D7-B8D9-B91C5434ECAF}"/>
              </a:ext>
            </a:extLst>
          </p:cNvPr>
          <p:cNvSpPr/>
          <p:nvPr/>
        </p:nvSpPr>
        <p:spPr>
          <a:xfrm>
            <a:off x="9429139" y="1809938"/>
            <a:ext cx="6014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</a:rPr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710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32063-6203-48FC-B266-47165C54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7468E-D804-4E2A-8A17-E83C231A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FFFF59-7D8A-4D37-9738-F204ECEA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88138"/>
            <a:ext cx="10419647" cy="6404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4174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105070" y="797326"/>
            <a:ext cx="10301200" cy="1211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-</a:t>
            </a:r>
            <a:r>
              <a:rPr lang="en-US" altLang="ko-KR" sz="1400" b="1" dirty="0"/>
              <a:t> </a:t>
            </a:r>
            <a:r>
              <a:rPr lang="en-US" altLang="ko-KR" sz="1400" dirty="0"/>
              <a:t>Fool Box : </a:t>
            </a:r>
            <a:r>
              <a:rPr lang="en-US" altLang="ko-KR" sz="1400" dirty="0">
                <a:hlinkClick r:id="rId2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- Benchmark the robustness of machine learning model : </a:t>
            </a:r>
            <a:r>
              <a:rPr lang="en-US" altLang="ko-KR" sz="1400" dirty="0">
                <a:hlinkClick r:id="rId3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- Robust Vision Benchmark : </a:t>
            </a:r>
            <a:r>
              <a:rPr lang="en-US" altLang="ko-KR" sz="1400" dirty="0">
                <a:hlinkClick r:id="rId4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5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61834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3CB4C-1600-48FA-B20C-8CE414AC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44" y="2326462"/>
            <a:ext cx="4428711" cy="3413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EF59A3-065B-40C9-8DB6-015FC331B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998" y="3257251"/>
            <a:ext cx="4524374" cy="361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6B0FA-CA97-4213-A1FC-81D20CB1F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2556" y="948967"/>
            <a:ext cx="4524374" cy="28622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5FB60E-FFF4-41EE-A1B9-89AE18BB9305}"/>
              </a:ext>
            </a:extLst>
          </p:cNvPr>
          <p:cNvSpPr/>
          <p:nvPr/>
        </p:nvSpPr>
        <p:spPr>
          <a:xfrm>
            <a:off x="207430" y="196957"/>
            <a:ext cx="628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Model</a:t>
            </a:r>
            <a:r>
              <a:rPr lang="ko-KR" altLang="en-US" b="1" dirty="0"/>
              <a:t> 강건성 </a:t>
            </a:r>
            <a:r>
              <a:rPr lang="en-US" altLang="ko-KR" b="1" dirty="0"/>
              <a:t>= 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r>
              <a:rPr lang="ko-KR" altLang="en-US" b="1" dirty="0"/>
              <a:t>가능성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3165B-42BF-4DCD-9259-3FEE649DC2BF}"/>
              </a:ext>
            </a:extLst>
          </p:cNvPr>
          <p:cNvSpPr txBox="1"/>
          <p:nvPr/>
        </p:nvSpPr>
        <p:spPr>
          <a:xfrm>
            <a:off x="8990694" y="4457882"/>
            <a:ext cx="2948757" cy="17948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[Others…]</a:t>
            </a:r>
          </a:p>
          <a:p>
            <a:r>
              <a:rPr lang="en-US" altLang="ko-KR" sz="1400" b="1" dirty="0" err="1"/>
              <a:t>Cleverhans</a:t>
            </a:r>
            <a:r>
              <a:rPr lang="en-US" altLang="ko-KR" sz="1400" b="1" dirty="0"/>
              <a:t> (Google)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9"/>
              </a:rPr>
              <a:t>https://arxiv.org/pdf/1610.00768.pdf</a:t>
            </a:r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en-US" altLang="ko-KR" sz="1400" b="1" dirty="0"/>
              <a:t>ART (IBM)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10"/>
              </a:rPr>
              <a:t>https://github.com/IBM/adversarial-robustness-toolbox</a:t>
            </a:r>
            <a:endParaRPr lang="en-US" altLang="ko-KR" sz="1400" dirty="0">
              <a:solidFill>
                <a:srgbClr val="00B0F0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587D49-24CC-436A-BB56-F44C70EDD50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20939" y="1872343"/>
            <a:ext cx="2241617" cy="507755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93233FA-2124-474F-B6C0-33E43E5CA437}"/>
              </a:ext>
            </a:extLst>
          </p:cNvPr>
          <p:cNvCxnSpPr>
            <a:cxnSpLocks/>
          </p:cNvCxnSpPr>
          <p:nvPr/>
        </p:nvCxnSpPr>
        <p:spPr>
          <a:xfrm>
            <a:off x="5320939" y="1872343"/>
            <a:ext cx="844730" cy="1556657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CE7BE-8E81-41DF-9C1F-E917C7ADC899}"/>
              </a:ext>
            </a:extLst>
          </p:cNvPr>
          <p:cNvCxnSpPr>
            <a:cxnSpLocks/>
          </p:cNvCxnSpPr>
          <p:nvPr/>
        </p:nvCxnSpPr>
        <p:spPr>
          <a:xfrm flipH="1">
            <a:off x="4432664" y="1872343"/>
            <a:ext cx="844730" cy="818606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039C2-7F17-4A3F-976F-6E221F4093B3}"/>
              </a:ext>
            </a:extLst>
          </p:cNvPr>
          <p:cNvSpPr txBox="1"/>
          <p:nvPr/>
        </p:nvSpPr>
        <p:spPr>
          <a:xfrm>
            <a:off x="8111197" y="81001"/>
            <a:ext cx="4031503" cy="981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Bench Marking </a:t>
            </a:r>
            <a:r>
              <a:rPr lang="ko-KR" altLang="en-US" sz="1400" b="1" dirty="0">
                <a:solidFill>
                  <a:srgbClr val="0070C0"/>
                </a:solidFill>
              </a:rPr>
              <a:t>통한 강건성 상태 보여주기</a:t>
            </a:r>
            <a:r>
              <a:rPr lang="en-US" altLang="ko-KR" sz="1400" b="1" dirty="0">
                <a:solidFill>
                  <a:srgbClr val="0070C0"/>
                </a:solidFill>
              </a:rPr>
              <a:t>…..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강건하다고 증명하는 것은 아님</a:t>
            </a:r>
            <a:r>
              <a:rPr lang="en-US" altLang="ko-KR" sz="1400" b="1" dirty="0">
                <a:solidFill>
                  <a:srgbClr val="0070C0"/>
                </a:solidFill>
              </a:rPr>
              <a:t>!!!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(CWE </a:t>
            </a:r>
            <a:r>
              <a:rPr lang="ko-KR" altLang="en-US" sz="1400" b="1" dirty="0">
                <a:solidFill>
                  <a:srgbClr val="0070C0"/>
                </a:solidFill>
              </a:rPr>
              <a:t>같은 것이 있다면 </a:t>
            </a:r>
            <a:r>
              <a:rPr lang="en-US" altLang="ko-KR" sz="1400" b="1" dirty="0">
                <a:solidFill>
                  <a:srgbClr val="0070C0"/>
                </a:solidFill>
              </a:rPr>
              <a:t>AI^2, Testing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Deep Neural Network </a:t>
            </a:r>
            <a:r>
              <a:rPr lang="ko-KR" altLang="en-US" sz="1400" b="1" dirty="0">
                <a:solidFill>
                  <a:srgbClr val="0070C0"/>
                </a:solidFill>
              </a:rPr>
              <a:t>주장 논리도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</a:rPr>
              <a:t>먹힐텐데</a:t>
            </a:r>
            <a:r>
              <a:rPr lang="en-US" altLang="ko-KR" sz="1400" b="1" dirty="0">
                <a:solidFill>
                  <a:srgbClr val="0070C0"/>
                </a:solidFill>
              </a:rPr>
              <a:t>..)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67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9A909-D955-4518-8FBF-C4D598992F97}"/>
              </a:ext>
            </a:extLst>
          </p:cNvPr>
          <p:cNvSpPr txBox="1"/>
          <p:nvPr/>
        </p:nvSpPr>
        <p:spPr>
          <a:xfrm>
            <a:off x="76080" y="1335363"/>
            <a:ext cx="10301200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Threat of Adversarial Attacks on Deep Learning in Computer : Survey , IEEE</a:t>
            </a:r>
            <a:r>
              <a:rPr lang="ko-KR" altLang="en-US" sz="1400" dirty="0"/>
              <a:t> </a:t>
            </a:r>
            <a:r>
              <a:rPr lang="en-US" altLang="ko-KR" sz="1400" dirty="0"/>
              <a:t>Access : </a:t>
            </a:r>
            <a:r>
              <a:rPr lang="en-US" altLang="ko-KR" sz="1400" dirty="0">
                <a:hlinkClick r:id="rId2"/>
              </a:rPr>
              <a:t>https://arxiv.org/pdf/1801.00553.pdf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C4D12-8947-4D4B-969A-9E7ADD94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" y="2024170"/>
            <a:ext cx="10406270" cy="26880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62216-EEE8-4230-8389-AF47107E5EA6}"/>
              </a:ext>
            </a:extLst>
          </p:cNvPr>
          <p:cNvSpPr/>
          <p:nvPr/>
        </p:nvSpPr>
        <p:spPr>
          <a:xfrm>
            <a:off x="52535" y="1793986"/>
            <a:ext cx="1723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[attack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강도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E6B25-5384-41F0-805A-8A434DCF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23658"/>
            <a:ext cx="4281280" cy="1288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3C76F9-4C56-459D-B319-B96DA08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521" y="4712255"/>
            <a:ext cx="3725932" cy="19996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7380BA-7969-418D-98A7-E46BD785F564}"/>
              </a:ext>
            </a:extLst>
          </p:cNvPr>
          <p:cNvSpPr/>
          <p:nvPr/>
        </p:nvSpPr>
        <p:spPr>
          <a:xfrm>
            <a:off x="57565" y="477258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[defense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96E209-C034-426A-9F0D-CE3D6085CB7D}"/>
              </a:ext>
            </a:extLst>
          </p:cNvPr>
          <p:cNvSpPr/>
          <p:nvPr/>
        </p:nvSpPr>
        <p:spPr>
          <a:xfrm>
            <a:off x="207430" y="196957"/>
            <a:ext cx="478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</a:t>
            </a:r>
            <a:r>
              <a:rPr lang="ko-KR" altLang="en-US" b="1" dirty="0"/>
              <a:t>현존하는 </a:t>
            </a:r>
            <a:r>
              <a:rPr lang="en-US" altLang="ko-KR" b="1" dirty="0"/>
              <a:t>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D182A-524B-4718-A82E-AFEEF3296A3F}"/>
              </a:ext>
            </a:extLst>
          </p:cNvPr>
          <p:cNvSpPr txBox="1"/>
          <p:nvPr/>
        </p:nvSpPr>
        <p:spPr>
          <a:xfrm>
            <a:off x="105069" y="837794"/>
            <a:ext cx="11830312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Currently Hot </a:t>
            </a:r>
            <a:r>
              <a:rPr lang="ko-KR" altLang="en-US" sz="1400" b="1" dirty="0">
                <a:solidFill>
                  <a:srgbClr val="0070C0"/>
                </a:solidFill>
              </a:rPr>
              <a:t>한 </a:t>
            </a:r>
            <a:r>
              <a:rPr lang="ko-KR" altLang="en-US" sz="1400" b="1" dirty="0" err="1">
                <a:solidFill>
                  <a:srgbClr val="0070C0"/>
                </a:solidFill>
              </a:rPr>
              <a:t>영역이니깐</a:t>
            </a:r>
            <a:r>
              <a:rPr lang="en-US" altLang="ko-KR" sz="1400" b="1" dirty="0">
                <a:solidFill>
                  <a:srgbClr val="0070C0"/>
                </a:solidFill>
              </a:rPr>
              <a:t>,,,,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Attack </a:t>
            </a:r>
            <a:r>
              <a:rPr lang="ko-KR" altLang="en-US" sz="1400" b="1" dirty="0">
                <a:solidFill>
                  <a:srgbClr val="0070C0"/>
                </a:solidFill>
              </a:rPr>
              <a:t>과 </a:t>
            </a:r>
            <a:r>
              <a:rPr lang="en-US" altLang="ko-KR" sz="1400" b="1" dirty="0">
                <a:solidFill>
                  <a:srgbClr val="0070C0"/>
                </a:solidFill>
              </a:rPr>
              <a:t>Defense </a:t>
            </a:r>
            <a:r>
              <a:rPr lang="ko-KR" altLang="en-US" sz="1400" b="1" dirty="0">
                <a:solidFill>
                  <a:srgbClr val="0070C0"/>
                </a:solidFill>
              </a:rPr>
              <a:t>에 대해서 다소 체계적으로 정리하고 그 강도와 방어 가능성에 대해 </a:t>
            </a:r>
            <a:r>
              <a:rPr lang="ko-KR" altLang="en-US" sz="1400" b="1" dirty="0" err="1">
                <a:solidFill>
                  <a:srgbClr val="0070C0"/>
                </a:solidFill>
              </a:rPr>
              <a:t>서베이</a:t>
            </a:r>
            <a:r>
              <a:rPr lang="ko-KR" altLang="en-US" sz="1400" b="1" dirty="0">
                <a:solidFill>
                  <a:srgbClr val="0070C0"/>
                </a:solidFill>
              </a:rPr>
              <a:t> 및 실험을 진행함</a:t>
            </a:r>
          </a:p>
        </p:txBody>
      </p:sp>
    </p:spTree>
    <p:extLst>
      <p:ext uri="{BB962C8B-B14F-4D97-AF65-F5344CB8AC3E}">
        <p14:creationId xmlns:p14="http://schemas.microsoft.com/office/powerpoint/2010/main" val="304951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A1C4-B4CD-4A6E-BFFC-92EC7814CB5C}"/>
              </a:ext>
            </a:extLst>
          </p:cNvPr>
          <p:cNvSpPr/>
          <p:nvPr/>
        </p:nvSpPr>
        <p:spPr>
          <a:xfrm>
            <a:off x="457200" y="992762"/>
            <a:ext cx="11277600" cy="491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우리가</a:t>
            </a:r>
            <a:r>
              <a:rPr lang="en-US" altLang="ko-KR" sz="2000" b="1" dirty="0">
                <a:solidFill>
                  <a:srgbClr val="0070C0"/>
                </a:solidFill>
              </a:rPr>
              <a:t> Robustness </a:t>
            </a:r>
            <a:r>
              <a:rPr lang="ko-KR" altLang="en-US" sz="2000" b="1" dirty="0">
                <a:solidFill>
                  <a:srgbClr val="0070C0"/>
                </a:solidFill>
              </a:rPr>
              <a:t>를 품질 항목으로 추가한다면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이러한 </a:t>
            </a:r>
            <a:r>
              <a:rPr lang="en-US" altLang="ko-KR" sz="2000" b="1" dirty="0">
                <a:solidFill>
                  <a:srgbClr val="0070C0"/>
                </a:solidFill>
              </a:rPr>
              <a:t>Attack </a:t>
            </a:r>
            <a:r>
              <a:rPr lang="ko-KR" altLang="en-US" sz="2000" b="1" dirty="0">
                <a:solidFill>
                  <a:srgbClr val="0070C0"/>
                </a:solidFill>
              </a:rPr>
              <a:t>들 중에 어떤 것 부터 </a:t>
            </a:r>
            <a:r>
              <a:rPr lang="ko-KR" altLang="en-US" sz="2000" b="1" dirty="0" err="1">
                <a:solidFill>
                  <a:srgbClr val="0070C0"/>
                </a:solidFill>
              </a:rPr>
              <a:t>해야하지</a:t>
            </a:r>
            <a:r>
              <a:rPr lang="en-US" altLang="ko-KR" sz="2000" b="1" dirty="0">
                <a:solidFill>
                  <a:srgbClr val="0070C0"/>
                </a:solidFill>
              </a:rPr>
              <a:t> ??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err="1">
                <a:solidFill>
                  <a:srgbClr val="0070C0"/>
                </a:solidFill>
              </a:rPr>
              <a:t>WhiteBox</a:t>
            </a:r>
            <a:r>
              <a:rPr lang="en-US" altLang="ko-KR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방식으로 처음부터 하면 개발팀과 협업이 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필요성부터 인지시켜야 할까</a:t>
            </a:r>
            <a:r>
              <a:rPr lang="en-US" altLang="ko-KR" sz="2000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70C0"/>
                </a:solidFill>
              </a:rPr>
              <a:t>그럴라면</a:t>
            </a:r>
            <a:r>
              <a:rPr lang="ko-KR" altLang="en-US" sz="2000" b="1" dirty="0">
                <a:solidFill>
                  <a:srgbClr val="0070C0"/>
                </a:solidFill>
              </a:rPr>
              <a:t> 현재 주어진 것으로 적용할 수 있는 방법은 </a:t>
            </a:r>
            <a:r>
              <a:rPr lang="en-US" altLang="ko-KR" sz="2000" b="1" dirty="0">
                <a:solidFill>
                  <a:srgbClr val="0070C0"/>
                </a:solidFill>
              </a:rPr>
              <a:t>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즉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블랙박스로 접근해서 필요성 인지시키고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그 다음에 화이트 박스 적용하는 것이 좋지 않을까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만약 </a:t>
            </a:r>
            <a:r>
              <a:rPr lang="en-US" altLang="ko-KR" sz="2000" b="1" dirty="0">
                <a:solidFill>
                  <a:srgbClr val="0070C0"/>
                </a:solidFill>
              </a:rPr>
              <a:t>face verification </a:t>
            </a:r>
            <a:r>
              <a:rPr lang="ko-KR" altLang="en-US" sz="2000" b="1" dirty="0">
                <a:solidFill>
                  <a:srgbClr val="0070C0"/>
                </a:solidFill>
              </a:rPr>
              <a:t>에</a:t>
            </a:r>
            <a:r>
              <a:rPr lang="en-US" altLang="ko-KR" sz="2000" b="1" dirty="0">
                <a:solidFill>
                  <a:srgbClr val="0070C0"/>
                </a:solidFill>
              </a:rPr>
              <a:t> adversarial example </a:t>
            </a:r>
            <a:r>
              <a:rPr lang="ko-KR" altLang="en-US" sz="2000" b="1" dirty="0">
                <a:solidFill>
                  <a:srgbClr val="0070C0"/>
                </a:solidFill>
              </a:rPr>
              <a:t>을 찾으면 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내가 아닌 사진을 나로 인식하게 </a:t>
            </a:r>
            <a:r>
              <a:rPr lang="en-US" altLang="ko-KR" sz="2000" b="1" dirty="0">
                <a:solidFill>
                  <a:srgbClr val="0070C0"/>
                </a:solidFill>
              </a:rPr>
              <a:t>network </a:t>
            </a:r>
            <a:r>
              <a:rPr lang="ko-KR" altLang="en-US" sz="2000" b="1" dirty="0">
                <a:solidFill>
                  <a:srgbClr val="0070C0"/>
                </a:solidFill>
              </a:rPr>
              <a:t>를 </a:t>
            </a:r>
            <a:r>
              <a:rPr lang="en-US" altLang="ko-KR" sz="2000" b="1" dirty="0">
                <a:solidFill>
                  <a:srgbClr val="0070C0"/>
                </a:solidFill>
              </a:rPr>
              <a:t>fooling </a:t>
            </a:r>
            <a:r>
              <a:rPr lang="ko-KR" altLang="en-US" sz="2000" b="1" dirty="0">
                <a:solidFill>
                  <a:srgbClr val="0070C0"/>
                </a:solidFill>
              </a:rPr>
              <a:t>하면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  <a:r>
              <a:rPr lang="ko-KR" altLang="en-US" sz="2000" b="1" dirty="0">
                <a:solidFill>
                  <a:srgbClr val="0070C0"/>
                </a:solidFill>
              </a:rPr>
              <a:t>쫌 필요성이 고취될까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336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FFC96B-3FB4-45C7-978C-04B81469E1F7}"/>
              </a:ext>
            </a:extLst>
          </p:cNvPr>
          <p:cNvSpPr/>
          <p:nvPr/>
        </p:nvSpPr>
        <p:spPr>
          <a:xfrm>
            <a:off x="207430" y="1416392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Overall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Theme : Able to generate adversarial example only with black-box information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456B-1681-4940-BC60-6F81578E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0" y="1865290"/>
            <a:ext cx="3587659" cy="1349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15977D-2ECC-4803-A8C7-031D83E8A9F8}"/>
              </a:ext>
            </a:extLst>
          </p:cNvPr>
          <p:cNvSpPr/>
          <p:nvPr/>
        </p:nvSpPr>
        <p:spPr>
          <a:xfrm>
            <a:off x="4073506" y="1847872"/>
            <a:ext cx="59559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contextual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has no information about the structure or parameters of the DNN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does not have access to any large training dataset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5738171-5DA1-4EA7-8B59-2C95B042F933}"/>
              </a:ext>
            </a:extLst>
          </p:cNvPr>
          <p:cNvSpPr/>
          <p:nvPr/>
        </p:nvSpPr>
        <p:spPr>
          <a:xfrm>
            <a:off x="1785257" y="2437825"/>
            <a:ext cx="461554" cy="2047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4EAB0B-FBE0-4888-844E-6A905CE0E9C3}"/>
              </a:ext>
            </a:extLst>
          </p:cNvPr>
          <p:cNvSpPr/>
          <p:nvPr/>
        </p:nvSpPr>
        <p:spPr>
          <a:xfrm>
            <a:off x="464181" y="3215138"/>
            <a:ext cx="9637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STOP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01F43-71B9-4C1D-B634-6CF435C39519}"/>
              </a:ext>
            </a:extLst>
          </p:cNvPr>
          <p:cNvSpPr/>
          <p:nvPr/>
        </p:nvSpPr>
        <p:spPr>
          <a:xfrm>
            <a:off x="2721867" y="3215138"/>
            <a:ext cx="9332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Yield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3741AC-88DE-4557-A07A-80FC7F150D34}"/>
              </a:ext>
            </a:extLst>
          </p:cNvPr>
          <p:cNvSpPr/>
          <p:nvPr/>
        </p:nvSpPr>
        <p:spPr>
          <a:xfrm>
            <a:off x="1524553" y="2667260"/>
            <a:ext cx="9829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perturbation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B7CD2-6F52-47F3-9D91-1DAAFFAA3529}"/>
              </a:ext>
            </a:extLst>
          </p:cNvPr>
          <p:cNvSpPr/>
          <p:nvPr/>
        </p:nvSpPr>
        <p:spPr>
          <a:xfrm>
            <a:off x="1532422" y="2928870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/w proposed</a:t>
            </a:r>
          </a:p>
          <a:p>
            <a:pPr algn="ctr"/>
            <a:r>
              <a:rPr lang="en-US" altLang="ko-KR" sz="1050" dirty="0"/>
              <a:t>technique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813E77-1C37-4D67-82E8-46485A30755C}"/>
              </a:ext>
            </a:extLst>
          </p:cNvPr>
          <p:cNvSpPr/>
          <p:nvPr/>
        </p:nvSpPr>
        <p:spPr>
          <a:xfrm>
            <a:off x="4085341" y="2580434"/>
            <a:ext cx="56737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practical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M/L model service is given by the Open API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observing output class labels, the number of labels queried, </a:t>
            </a:r>
          </a:p>
          <a:p>
            <a:r>
              <a:rPr lang="en-US" altLang="ko-KR" sz="1400" dirty="0"/>
              <a:t>      the approach applies and scales to different ML classifier type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7C5493-CD48-414E-A196-9002A676708D}"/>
              </a:ext>
            </a:extLst>
          </p:cNvPr>
          <p:cNvSpPr/>
          <p:nvPr/>
        </p:nvSpPr>
        <p:spPr>
          <a:xfrm>
            <a:off x="207430" y="3733798"/>
            <a:ext cx="118800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with the below attacking model </a:t>
            </a:r>
          </a:p>
          <a:p>
            <a:endParaRPr lang="en-US" altLang="ko-KR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DNN system outputs “probability vector” /w fixed number of categories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determined label is the index of the class assigned the largest probability by the DNN </a:t>
            </a:r>
            <a:r>
              <a:rPr lang="en-US" altLang="ko-KR" sz="1400" dirty="0">
                <a:sym typeface="Wingdings" panose="05000000000000000000" pitchFamily="2" charset="2"/>
              </a:rPr>
              <a:t> X </a:t>
            </a:r>
            <a:r>
              <a:rPr lang="en-US" altLang="ko-KR" sz="1400" dirty="0"/>
              <a:t>[0.1, 0.4, 0.23, 0, </a:t>
            </a:r>
            <a:r>
              <a:rPr lang="en-US" altLang="ko-KR" sz="1400" b="1" dirty="0">
                <a:solidFill>
                  <a:srgbClr val="FF0000"/>
                </a:solidFill>
              </a:rPr>
              <a:t>0.44</a:t>
            </a:r>
            <a:r>
              <a:rPr lang="en-US" altLang="ko-KR" sz="1400" dirty="0"/>
              <a:t>] one-hot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output label set is only accessible, unable to access all the set of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  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Desire to produce a minimally altered version of any input</a:t>
            </a:r>
          </a:p>
          <a:p>
            <a:r>
              <a:rPr lang="en-US" altLang="ko-KR" sz="1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4EE6EB-211D-453E-8959-C8F47437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64" y="4917036"/>
            <a:ext cx="2849472" cy="523091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A82C0638-6D55-4D3A-8C8B-1F48D88A712A}"/>
              </a:ext>
            </a:extLst>
          </p:cNvPr>
          <p:cNvSpPr/>
          <p:nvPr/>
        </p:nvSpPr>
        <p:spPr>
          <a:xfrm>
            <a:off x="8847908" y="4117839"/>
            <a:ext cx="775063" cy="746976"/>
          </a:xfrm>
          <a:prstGeom prst="mathMultiply">
            <a:avLst>
              <a:gd name="adj1" fmla="val 153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46A84-4C1D-45C1-B8C3-B10B9B60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58" y="5824626"/>
            <a:ext cx="5523684" cy="5027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E9F2CE-DEA0-4272-A82D-E26994E6D8D6}"/>
              </a:ext>
            </a:extLst>
          </p:cNvPr>
          <p:cNvSpPr/>
          <p:nvPr/>
        </p:nvSpPr>
        <p:spPr>
          <a:xfrm>
            <a:off x="2125409" y="4987560"/>
            <a:ext cx="194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label set known to us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D310BF-CF6B-457A-87B3-53463413B299}"/>
              </a:ext>
            </a:extLst>
          </p:cNvPr>
          <p:cNvCxnSpPr/>
          <p:nvPr/>
        </p:nvCxnSpPr>
        <p:spPr>
          <a:xfrm>
            <a:off x="4059215" y="5143746"/>
            <a:ext cx="58592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867F88-ED9A-4326-B1ED-132910251FF6}"/>
              </a:ext>
            </a:extLst>
          </p:cNvPr>
          <p:cNvSpPr/>
          <p:nvPr/>
        </p:nvSpPr>
        <p:spPr>
          <a:xfrm>
            <a:off x="4645138" y="4917036"/>
            <a:ext cx="597758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5ED542-1996-435F-848B-2FBF760E1941}"/>
              </a:ext>
            </a:extLst>
          </p:cNvPr>
          <p:cNvSpPr/>
          <p:nvPr/>
        </p:nvSpPr>
        <p:spPr>
          <a:xfrm>
            <a:off x="6816652" y="5642873"/>
            <a:ext cx="222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perturbation, aka., noise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BAE1E0A-FF6D-44C8-8CC8-406956630EF9}"/>
              </a:ext>
            </a:extLst>
          </p:cNvPr>
          <p:cNvSpPr/>
          <p:nvPr/>
        </p:nvSpPr>
        <p:spPr>
          <a:xfrm>
            <a:off x="5341357" y="5928042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A586901-C7EF-4F5E-AFD8-B698E0C3EE4D}"/>
              </a:ext>
            </a:extLst>
          </p:cNvPr>
          <p:cNvCxnSpPr>
            <a:cxnSpLocks/>
          </p:cNvCxnSpPr>
          <p:nvPr/>
        </p:nvCxnSpPr>
        <p:spPr>
          <a:xfrm flipH="1">
            <a:off x="5651864" y="5796762"/>
            <a:ext cx="1164788" cy="257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42A828-00D5-4A2E-A634-281C0FA000CA}"/>
              </a:ext>
            </a:extLst>
          </p:cNvPr>
          <p:cNvSpPr/>
          <p:nvPr/>
        </p:nvSpPr>
        <p:spPr>
          <a:xfrm>
            <a:off x="3334158" y="5883186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F07F92-7765-4AC3-9EF6-4D0904D1FFB8}"/>
              </a:ext>
            </a:extLst>
          </p:cNvPr>
          <p:cNvSpPr/>
          <p:nvPr/>
        </p:nvSpPr>
        <p:spPr>
          <a:xfrm>
            <a:off x="708822" y="5855615"/>
            <a:ext cx="1913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adversarial sample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(different term…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ㅋㅋ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F38CA1-9747-48C9-9EAB-1D8FA18C1A4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07514" y="6076024"/>
            <a:ext cx="82664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33E519-5F99-4CC1-BC22-249E892129E6}"/>
              </a:ext>
            </a:extLst>
          </p:cNvPr>
          <p:cNvSpPr/>
          <p:nvPr/>
        </p:nvSpPr>
        <p:spPr>
          <a:xfrm>
            <a:off x="10417968" y="135574"/>
            <a:ext cx="1754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rgbClr val="990033"/>
                </a:solidFill>
                <a:latin typeface="Verdana" panose="020B0604030504040204" pitchFamily="34" charset="0"/>
                <a:hlinkClick r:id="rId5" tooltip="Conference Website"/>
              </a:rPr>
              <a:t>ASIA CCS '17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25F85C-8CCE-4303-AFD3-C34EC4DCB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2" y="543658"/>
            <a:ext cx="5992178" cy="1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02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10F045-855D-4226-B893-0A7B5EB83F0B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88CAB9-977B-43AF-B66D-C00A301C94C0}"/>
              </a:ext>
            </a:extLst>
          </p:cNvPr>
          <p:cNvSpPr/>
          <p:nvPr/>
        </p:nvSpPr>
        <p:spPr>
          <a:xfrm>
            <a:off x="207430" y="893871"/>
            <a:ext cx="1102662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Attacking Strategy : Transferability </a:t>
            </a:r>
          </a:p>
          <a:p>
            <a:endParaRPr lang="en-US" altLang="ko-KR" sz="1300" b="1" dirty="0">
              <a:solidFill>
                <a:srgbClr val="0070C0"/>
              </a:solidFill>
            </a:endParaRPr>
          </a:p>
          <a:p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886374-ED2C-43B8-B4BA-FD253B57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488" y="196957"/>
            <a:ext cx="4285848" cy="3084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207845-944F-41DD-90EF-9E27D9872448}"/>
              </a:ext>
            </a:extLst>
          </p:cNvPr>
          <p:cNvSpPr/>
          <p:nvPr/>
        </p:nvSpPr>
        <p:spPr>
          <a:xfrm>
            <a:off x="6670765" y="33321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7777F2-CC2A-478B-A4A2-FA08888F51C7}"/>
              </a:ext>
            </a:extLst>
          </p:cNvPr>
          <p:cNvCxnSpPr/>
          <p:nvPr/>
        </p:nvCxnSpPr>
        <p:spPr>
          <a:xfrm>
            <a:off x="9474926" y="1367244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35B67D-009F-46BC-9FDF-D84371009A1D}"/>
              </a:ext>
            </a:extLst>
          </p:cNvPr>
          <p:cNvCxnSpPr/>
          <p:nvPr/>
        </p:nvCxnSpPr>
        <p:spPr>
          <a:xfrm>
            <a:off x="9487982" y="1563189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967CC7-D7AE-4C64-8A09-5538B34A1418}"/>
              </a:ext>
            </a:extLst>
          </p:cNvPr>
          <p:cNvCxnSpPr>
            <a:cxnSpLocks/>
          </p:cNvCxnSpPr>
          <p:nvPr/>
        </p:nvCxnSpPr>
        <p:spPr>
          <a:xfrm>
            <a:off x="9688285" y="2277289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CC88E3-44D1-44D4-9DD9-643C09754023}"/>
              </a:ext>
            </a:extLst>
          </p:cNvPr>
          <p:cNvCxnSpPr>
            <a:cxnSpLocks/>
          </p:cNvCxnSpPr>
          <p:nvPr/>
        </p:nvCxnSpPr>
        <p:spPr>
          <a:xfrm>
            <a:off x="6940731" y="2342604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716857-2B29-4504-A792-E0467BAC18F4}"/>
              </a:ext>
            </a:extLst>
          </p:cNvPr>
          <p:cNvCxnSpPr>
            <a:cxnSpLocks/>
          </p:cNvCxnSpPr>
          <p:nvPr/>
        </p:nvCxnSpPr>
        <p:spPr>
          <a:xfrm>
            <a:off x="6940731" y="254725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4E5710A-1E2B-4ABA-A7CD-5BFC421036E7}"/>
              </a:ext>
            </a:extLst>
          </p:cNvPr>
          <p:cNvCxnSpPr>
            <a:cxnSpLocks/>
          </p:cNvCxnSpPr>
          <p:nvPr/>
        </p:nvCxnSpPr>
        <p:spPr>
          <a:xfrm>
            <a:off x="6940731" y="2760616"/>
            <a:ext cx="3918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3BCD02C-1C66-443B-B43C-1D1DCBF9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67" y="3660307"/>
            <a:ext cx="3459119" cy="29660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27B8FA-F9F5-4756-B054-AE093D717691}"/>
              </a:ext>
            </a:extLst>
          </p:cNvPr>
          <p:cNvSpPr/>
          <p:nvPr/>
        </p:nvSpPr>
        <p:spPr>
          <a:xfrm>
            <a:off x="6137855" y="6573708"/>
            <a:ext cx="346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https://www.youtube.com/watch?v=CIfsB_EYsVI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6F5EE1-3254-48E8-A893-ACC5C6C6BBBB}"/>
              </a:ext>
            </a:extLst>
          </p:cNvPr>
          <p:cNvSpPr/>
          <p:nvPr/>
        </p:nvSpPr>
        <p:spPr>
          <a:xfrm>
            <a:off x="10758831" y="121375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F10EA7-A5B5-4A0A-A007-4B973B9F5DFE}"/>
              </a:ext>
            </a:extLst>
          </p:cNvPr>
          <p:cNvSpPr/>
          <p:nvPr/>
        </p:nvSpPr>
        <p:spPr>
          <a:xfrm>
            <a:off x="11226579" y="214147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C058DA-772F-4B8F-B221-83917833D094}"/>
              </a:ext>
            </a:extLst>
          </p:cNvPr>
          <p:cNvSpPr/>
          <p:nvPr/>
        </p:nvSpPr>
        <p:spPr>
          <a:xfrm>
            <a:off x="6604908" y="202651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6760F0A-8E10-440E-A97D-C6840672FE32}"/>
              </a:ext>
            </a:extLst>
          </p:cNvPr>
          <p:cNvCxnSpPr>
            <a:cxnSpLocks/>
          </p:cNvCxnSpPr>
          <p:nvPr/>
        </p:nvCxnSpPr>
        <p:spPr>
          <a:xfrm flipV="1">
            <a:off x="5470741" y="5882640"/>
            <a:ext cx="952919" cy="15854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4D411B-62BA-46A3-9723-CB358680E686}"/>
              </a:ext>
            </a:extLst>
          </p:cNvPr>
          <p:cNvSpPr/>
          <p:nvPr/>
        </p:nvSpPr>
        <p:spPr>
          <a:xfrm>
            <a:off x="4602702" y="6041566"/>
            <a:ext cx="1598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4F022D-FB7C-4E76-AAC8-A85459319B45}"/>
              </a:ext>
            </a:extLst>
          </p:cNvPr>
          <p:cNvSpPr/>
          <p:nvPr/>
        </p:nvSpPr>
        <p:spPr>
          <a:xfrm>
            <a:off x="9573986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DNN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B05E80-3D2F-4695-8F81-1835C99D5358}"/>
              </a:ext>
            </a:extLst>
          </p:cNvPr>
          <p:cNvSpPr/>
          <p:nvPr/>
        </p:nvSpPr>
        <p:spPr>
          <a:xfrm>
            <a:off x="10225732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LR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DB9FFA5-8A27-47BB-A3E3-C25A5A24F002}"/>
              </a:ext>
            </a:extLst>
          </p:cNvPr>
          <p:cNvSpPr/>
          <p:nvPr/>
        </p:nvSpPr>
        <p:spPr>
          <a:xfrm>
            <a:off x="10889924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SVM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8FF6D4-E60C-4D05-A93B-17F513A9ABD6}"/>
              </a:ext>
            </a:extLst>
          </p:cNvPr>
          <p:cNvSpPr/>
          <p:nvPr/>
        </p:nvSpPr>
        <p:spPr>
          <a:xfrm>
            <a:off x="11554116" y="5112226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 err="1"/>
              <a:t>kNN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525922-8326-4C7A-87F1-B9EDA56E0609}"/>
              </a:ext>
            </a:extLst>
          </p:cNvPr>
          <p:cNvSpPr/>
          <p:nvPr/>
        </p:nvSpPr>
        <p:spPr>
          <a:xfrm>
            <a:off x="10606351" y="44188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MIX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4BF0A7-D452-4585-BBC8-340EFA6097E4}"/>
              </a:ext>
            </a:extLst>
          </p:cNvPr>
          <p:cNvCxnSpPr>
            <a:stCxn id="26" idx="0"/>
            <a:endCxn id="30" idx="4"/>
          </p:cNvCxnSpPr>
          <p:nvPr/>
        </p:nvCxnSpPr>
        <p:spPr>
          <a:xfrm flipV="1">
            <a:off x="9857559" y="4830379"/>
            <a:ext cx="103236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001CB8-BC86-4965-BA55-6B5D456151A2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10509305" y="4830379"/>
            <a:ext cx="38061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B4C0DB3-DAD4-44B8-9134-F5CDB5CF825D}"/>
              </a:ext>
            </a:extLst>
          </p:cNvPr>
          <p:cNvCxnSpPr>
            <a:cxnSpLocks/>
            <a:stCxn id="28" idx="0"/>
            <a:endCxn id="30" idx="4"/>
          </p:cNvCxnSpPr>
          <p:nvPr/>
        </p:nvCxnSpPr>
        <p:spPr>
          <a:xfrm flipH="1" flipV="1">
            <a:off x="10889924" y="4830379"/>
            <a:ext cx="283573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BEC22A-1E16-4947-B035-E4335593C6FD}"/>
              </a:ext>
            </a:extLst>
          </p:cNvPr>
          <p:cNvCxnSpPr>
            <a:cxnSpLocks/>
            <a:stCxn id="29" idx="0"/>
            <a:endCxn id="30" idx="4"/>
          </p:cNvCxnSpPr>
          <p:nvPr/>
        </p:nvCxnSpPr>
        <p:spPr>
          <a:xfrm flipH="1" flipV="1">
            <a:off x="10889924" y="4830379"/>
            <a:ext cx="947765" cy="28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3F9A05-9FA4-4D20-9647-1CC7DEC4F03A}"/>
              </a:ext>
            </a:extLst>
          </p:cNvPr>
          <p:cNvCxnSpPr>
            <a:stCxn id="30" idx="0"/>
          </p:cNvCxnSpPr>
          <p:nvPr/>
        </p:nvCxnSpPr>
        <p:spPr>
          <a:xfrm flipV="1">
            <a:off x="10889924" y="4162526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8C1AB9-E43D-49FA-8E6F-E885530F805A}"/>
              </a:ext>
            </a:extLst>
          </p:cNvPr>
          <p:cNvCxnSpPr/>
          <p:nvPr/>
        </p:nvCxnSpPr>
        <p:spPr>
          <a:xfrm flipV="1">
            <a:off x="9844351" y="5516179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BD6AAF-B80C-4C39-926D-B3C8CA0822C5}"/>
              </a:ext>
            </a:extLst>
          </p:cNvPr>
          <p:cNvCxnSpPr/>
          <p:nvPr/>
        </p:nvCxnSpPr>
        <p:spPr>
          <a:xfrm flipV="1">
            <a:off x="10509305" y="5499585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87C0B2-2FBD-4975-B5F2-CB2B4A8D27EE}"/>
              </a:ext>
            </a:extLst>
          </p:cNvPr>
          <p:cNvCxnSpPr/>
          <p:nvPr/>
        </p:nvCxnSpPr>
        <p:spPr>
          <a:xfrm flipV="1">
            <a:off x="11173497" y="5496877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17F702D-8414-4020-A353-F39C4C7D62FE}"/>
              </a:ext>
            </a:extLst>
          </p:cNvPr>
          <p:cNvCxnSpPr/>
          <p:nvPr/>
        </p:nvCxnSpPr>
        <p:spPr>
          <a:xfrm flipV="1">
            <a:off x="11837689" y="5516178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D5A82-881C-40E1-8D5F-444C1A43E334}"/>
              </a:ext>
            </a:extLst>
          </p:cNvPr>
          <p:cNvSpPr/>
          <p:nvPr/>
        </p:nvSpPr>
        <p:spPr>
          <a:xfrm>
            <a:off x="9603321" y="5754609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input for each model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195CD4-338B-45D0-A7BC-9F573DEA2B57}"/>
              </a:ext>
            </a:extLst>
          </p:cNvPr>
          <p:cNvSpPr/>
          <p:nvPr/>
        </p:nvSpPr>
        <p:spPr>
          <a:xfrm>
            <a:off x="9585378" y="3925455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one output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469CFC0-A730-4261-8ED7-B68BC4640141}"/>
              </a:ext>
            </a:extLst>
          </p:cNvPr>
          <p:cNvSpPr/>
          <p:nvPr/>
        </p:nvSpPr>
        <p:spPr>
          <a:xfrm>
            <a:off x="8816340" y="5966460"/>
            <a:ext cx="49530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E78EE91-FF33-48B3-9EBC-1E306E8BF19D}"/>
              </a:ext>
            </a:extLst>
          </p:cNvPr>
          <p:cNvCxnSpPr>
            <a:cxnSpLocks/>
            <a:stCxn id="50" idx="3"/>
            <a:endCxn id="18" idx="3"/>
          </p:cNvCxnSpPr>
          <p:nvPr/>
        </p:nvCxnSpPr>
        <p:spPr>
          <a:xfrm flipV="1">
            <a:off x="9311640" y="5143325"/>
            <a:ext cx="262346" cy="929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98DB6A41-D62B-49BC-9870-349CD933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5" y="1678458"/>
            <a:ext cx="4830532" cy="3501083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96E6CF-F256-43D0-AB0F-6486ADB5ADF8}"/>
              </a:ext>
            </a:extLst>
          </p:cNvPr>
          <p:cNvSpPr/>
          <p:nvPr/>
        </p:nvSpPr>
        <p:spPr>
          <a:xfrm>
            <a:off x="1576350" y="1365755"/>
            <a:ext cx="26773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most common attack : FGSM</a:t>
            </a:r>
            <a:endParaRPr lang="ko-KR" altLang="en-US" sz="14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1B0CB76-FD17-4E15-8CE8-495DD3A640C1}"/>
              </a:ext>
            </a:extLst>
          </p:cNvPr>
          <p:cNvSpPr/>
          <p:nvPr/>
        </p:nvSpPr>
        <p:spPr>
          <a:xfrm>
            <a:off x="2061274" y="1774491"/>
            <a:ext cx="777719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391432-F864-4A4D-A993-3FDEF9BD4562}"/>
              </a:ext>
            </a:extLst>
          </p:cNvPr>
          <p:cNvSpPr/>
          <p:nvPr/>
        </p:nvSpPr>
        <p:spPr>
          <a:xfrm>
            <a:off x="1825603" y="2359105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function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BAE41C2-3E19-4B90-8F37-888F59B4DA0F}"/>
              </a:ext>
            </a:extLst>
          </p:cNvPr>
          <p:cNvSpPr/>
          <p:nvPr/>
        </p:nvSpPr>
        <p:spPr>
          <a:xfrm>
            <a:off x="4200937" y="1781264"/>
            <a:ext cx="937120" cy="5027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7DA99-A446-4C72-9556-CFD0B7678692}"/>
              </a:ext>
            </a:extLst>
          </p:cNvPr>
          <p:cNvSpPr/>
          <p:nvPr/>
        </p:nvSpPr>
        <p:spPr>
          <a:xfrm>
            <a:off x="3885737" y="2325106"/>
            <a:ext cx="1554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gradient 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with respect to x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90B898F-1C82-4AB0-8EC1-1F3F58D4B398}"/>
              </a:ext>
            </a:extLst>
          </p:cNvPr>
          <p:cNvSpPr/>
          <p:nvPr/>
        </p:nvSpPr>
        <p:spPr>
          <a:xfrm>
            <a:off x="3144808" y="1746142"/>
            <a:ext cx="382164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AEB6D8-4E2B-417B-84FF-717BB7A6D498}"/>
              </a:ext>
            </a:extLst>
          </p:cNvPr>
          <p:cNvSpPr/>
          <p:nvPr/>
        </p:nvSpPr>
        <p:spPr>
          <a:xfrm>
            <a:off x="2842545" y="2215489"/>
            <a:ext cx="1205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006A5-475F-4EDD-B7C8-CF5E5936D80B}"/>
              </a:ext>
            </a:extLst>
          </p:cNvPr>
          <p:cNvSpPr/>
          <p:nvPr/>
        </p:nvSpPr>
        <p:spPr>
          <a:xfrm>
            <a:off x="440479" y="2711855"/>
            <a:ext cx="1620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not minimize!!!!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5C8199-0735-4780-BAD3-C0833DEE2CD4}"/>
              </a:ext>
            </a:extLst>
          </p:cNvPr>
          <p:cNvSpPr/>
          <p:nvPr/>
        </p:nvSpPr>
        <p:spPr>
          <a:xfrm>
            <a:off x="2153264" y="3863509"/>
            <a:ext cx="3770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epsilon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사용자 정의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한도 내에서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D3B7D6F-7772-47B8-9F12-B0DDA6D43E9C}"/>
              </a:ext>
            </a:extLst>
          </p:cNvPr>
          <p:cNvSpPr/>
          <p:nvPr/>
        </p:nvSpPr>
        <p:spPr>
          <a:xfrm>
            <a:off x="1688638" y="4522602"/>
            <a:ext cx="36491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원 입력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에 대한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변화 방향에 맞추어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F62E252-0D57-4D42-81E2-B52E3B6A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9" y="5128564"/>
            <a:ext cx="3861797" cy="16535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E05950-B5D2-4272-9D09-37B39129D8A0}"/>
              </a:ext>
            </a:extLst>
          </p:cNvPr>
          <p:cNvSpPr/>
          <p:nvPr/>
        </p:nvSpPr>
        <p:spPr>
          <a:xfrm>
            <a:off x="36467" y="52203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https://www.slideshare.net/NaverEngineering/ss-86897066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BFD0B64-9567-494B-9D20-B49B831B96A3}"/>
              </a:ext>
            </a:extLst>
          </p:cNvPr>
          <p:cNvCxnSpPr>
            <a:cxnSpLocks/>
          </p:cNvCxnSpPr>
          <p:nvPr/>
        </p:nvCxnSpPr>
        <p:spPr>
          <a:xfrm flipH="1" flipV="1">
            <a:off x="3074663" y="5772552"/>
            <a:ext cx="745435" cy="344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7F0799-8B76-46B2-98B5-8699CDDC1E34}"/>
              </a:ext>
            </a:extLst>
          </p:cNvPr>
          <p:cNvSpPr/>
          <p:nvPr/>
        </p:nvSpPr>
        <p:spPr>
          <a:xfrm rot="1458081">
            <a:off x="3066750" y="5695639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원래 학습 방향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D537557-5A67-45C2-970F-38BB1E01703F}"/>
              </a:ext>
            </a:extLst>
          </p:cNvPr>
          <p:cNvCxnSpPr/>
          <p:nvPr/>
        </p:nvCxnSpPr>
        <p:spPr>
          <a:xfrm>
            <a:off x="2915018" y="5882640"/>
            <a:ext cx="905080" cy="420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79E473-494F-4029-A319-0F8A88F8EB91}"/>
              </a:ext>
            </a:extLst>
          </p:cNvPr>
          <p:cNvSpPr/>
          <p:nvPr/>
        </p:nvSpPr>
        <p:spPr>
          <a:xfrm rot="1458081">
            <a:off x="2739865" y="6123553"/>
            <a:ext cx="1197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adversarial </a:t>
            </a:r>
            <a:r>
              <a:rPr lang="ko-KR" altLang="en-US" sz="1100" dirty="0">
                <a:solidFill>
                  <a:srgbClr val="FF0000"/>
                </a:solidFill>
              </a:rPr>
              <a:t>방향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224BEB0-5D55-44D9-A5C9-A0735A0DF569}"/>
              </a:ext>
            </a:extLst>
          </p:cNvPr>
          <p:cNvSpPr/>
          <p:nvPr/>
        </p:nvSpPr>
        <p:spPr>
          <a:xfrm>
            <a:off x="122413" y="33802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3AE203-14CC-48B1-AFB7-8150921D5D96}"/>
              </a:ext>
            </a:extLst>
          </p:cNvPr>
          <p:cNvSpPr/>
          <p:nvPr/>
        </p:nvSpPr>
        <p:spPr>
          <a:xfrm>
            <a:off x="3144808" y="639352"/>
            <a:ext cx="2778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일반적 </a:t>
            </a:r>
            <a:r>
              <a:rPr lang="en-US" altLang="ko-KR" sz="1200" b="1" dirty="0">
                <a:solidFill>
                  <a:srgbClr val="FF0000"/>
                </a:solidFill>
              </a:rPr>
              <a:t>white box attack</a:t>
            </a:r>
            <a:r>
              <a:rPr lang="ko-KR" altLang="en-US" sz="1200" b="1" dirty="0">
                <a:solidFill>
                  <a:srgbClr val="FF0000"/>
                </a:solidFill>
              </a:rPr>
              <a:t>은 아래와 같이 모델 내부 정보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아래의 경우 입력 </a:t>
            </a:r>
            <a:r>
              <a:rPr lang="en-US" altLang="ko-KR" sz="1200" b="1" dirty="0">
                <a:solidFill>
                  <a:srgbClr val="FF0000"/>
                </a:solidFill>
              </a:rPr>
              <a:t>x </a:t>
            </a:r>
            <a:r>
              <a:rPr lang="ko-KR" altLang="en-US" sz="1200" b="1" dirty="0">
                <a:solidFill>
                  <a:srgbClr val="FF0000"/>
                </a:solidFill>
              </a:rPr>
              <a:t>에 대한 </a:t>
            </a:r>
            <a:r>
              <a:rPr lang="en-US" altLang="ko-KR" sz="1200" b="1" dirty="0">
                <a:solidFill>
                  <a:srgbClr val="FF0000"/>
                </a:solidFill>
              </a:rPr>
              <a:t>gradient)</a:t>
            </a:r>
            <a:r>
              <a:rPr lang="ko-KR" altLang="en-US" sz="1200" b="1" dirty="0">
                <a:solidFill>
                  <a:srgbClr val="FF0000"/>
                </a:solidFill>
              </a:rPr>
              <a:t> 필요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DF2AF4F-CA67-4767-AA1C-F222560DD1FF}"/>
              </a:ext>
            </a:extLst>
          </p:cNvPr>
          <p:cNvCxnSpPr>
            <a:stCxn id="76" idx="3"/>
          </p:cNvCxnSpPr>
          <p:nvPr/>
        </p:nvCxnSpPr>
        <p:spPr>
          <a:xfrm flipV="1">
            <a:off x="5923284" y="554824"/>
            <a:ext cx="1304830" cy="40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A1998B-D3C5-44C5-A34F-46B45326378C}"/>
              </a:ext>
            </a:extLst>
          </p:cNvPr>
          <p:cNvSpPr/>
          <p:nvPr/>
        </p:nvSpPr>
        <p:spPr>
          <a:xfrm rot="20517339">
            <a:off x="6166327" y="8055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그래서</a:t>
            </a:r>
            <a:endParaRPr lang="ko-KR" altLang="en-US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AA1EDA-5FC4-49BB-80D0-120B49FE7BD3}"/>
              </a:ext>
            </a:extLst>
          </p:cNvPr>
          <p:cNvCxnSpPr>
            <a:cxnSpLocks/>
            <a:stCxn id="58" idx="0"/>
            <a:endCxn id="76" idx="2"/>
          </p:cNvCxnSpPr>
          <p:nvPr/>
        </p:nvCxnSpPr>
        <p:spPr>
          <a:xfrm flipH="1" flipV="1">
            <a:off x="4534046" y="1285683"/>
            <a:ext cx="135451" cy="495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F3B6115-81E6-4943-BAF9-16494D0D4C0B}"/>
              </a:ext>
            </a:extLst>
          </p:cNvPr>
          <p:cNvSpPr/>
          <p:nvPr/>
        </p:nvSpPr>
        <p:spPr>
          <a:xfrm>
            <a:off x="378353" y="2415483"/>
            <a:ext cx="1551882" cy="60271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864BCB7-A60D-48EB-A4CD-C256150B8150}"/>
              </a:ext>
            </a:extLst>
          </p:cNvPr>
          <p:cNvSpPr/>
          <p:nvPr/>
        </p:nvSpPr>
        <p:spPr>
          <a:xfrm>
            <a:off x="63617" y="2717074"/>
            <a:ext cx="1051080" cy="3300549"/>
          </a:xfrm>
          <a:custGeom>
            <a:avLst/>
            <a:gdLst>
              <a:gd name="connsiteX0" fmla="*/ 293434 w 1051080"/>
              <a:gd name="connsiteY0" fmla="*/ 0 h 3300549"/>
              <a:gd name="connsiteX1" fmla="*/ 40886 w 1051080"/>
              <a:gd name="connsiteY1" fmla="*/ 896983 h 3300549"/>
              <a:gd name="connsiteX2" fmla="*/ 1051080 w 1051080"/>
              <a:gd name="connsiteY2" fmla="*/ 3300549 h 33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080" h="3300549">
                <a:moveTo>
                  <a:pt x="293434" y="0"/>
                </a:moveTo>
                <a:cubicBezTo>
                  <a:pt x="104023" y="173446"/>
                  <a:pt x="-85388" y="346892"/>
                  <a:pt x="40886" y="896983"/>
                </a:cubicBezTo>
                <a:cubicBezTo>
                  <a:pt x="167160" y="1447074"/>
                  <a:pt x="609120" y="2373811"/>
                  <a:pt x="1051080" y="3300549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87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65C727-A8CF-48F1-83E5-9ACD02B9709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A4FDDB-6DC7-4686-BB4F-0A6CD53C25FA}"/>
              </a:ext>
            </a:extLst>
          </p:cNvPr>
          <p:cNvSpPr/>
          <p:nvPr/>
        </p:nvSpPr>
        <p:spPr>
          <a:xfrm>
            <a:off x="207430" y="893871"/>
            <a:ext cx="1174073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Transferability attacks requires “</a:t>
            </a:r>
            <a:r>
              <a:rPr lang="en-US" altLang="ko-KR" sz="1300" b="1" dirty="0">
                <a:solidFill>
                  <a:srgbClr val="FF0000"/>
                </a:solidFill>
              </a:rPr>
              <a:t>substitute model</a:t>
            </a:r>
            <a:r>
              <a:rPr lang="en-US" altLang="ko-KR" sz="1300" b="1" dirty="0">
                <a:solidFill>
                  <a:srgbClr val="0070C0"/>
                </a:solidFill>
              </a:rPr>
              <a:t>”, but do not know “internal” of the target model </a:t>
            </a:r>
            <a:r>
              <a:rPr lang="en-US" altLang="ko-KR" sz="13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300" b="1" dirty="0">
                <a:solidFill>
                  <a:srgbClr val="FF0000"/>
                </a:solidFill>
                <a:sym typeface="Wingdings" panose="05000000000000000000" pitchFamily="2" charset="2"/>
              </a:rPr>
              <a:t>reverse engineering(?) for model architecture (graph) and data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DE412E-A70E-4FEF-B98E-1310EAD4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199"/>
            <a:ext cx="12192000" cy="378560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E244DE-60EC-4412-A7B1-2965B55B06DD}"/>
              </a:ext>
            </a:extLst>
          </p:cNvPr>
          <p:cNvCxnSpPr>
            <a:cxnSpLocks/>
          </p:cNvCxnSpPr>
          <p:nvPr/>
        </p:nvCxnSpPr>
        <p:spPr>
          <a:xfrm>
            <a:off x="2046514" y="501613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EFFD8-6226-475D-8C9F-00102C248041}"/>
              </a:ext>
            </a:extLst>
          </p:cNvPr>
          <p:cNvSpPr/>
          <p:nvPr/>
        </p:nvSpPr>
        <p:spPr>
          <a:xfrm>
            <a:off x="1140983" y="5526866"/>
            <a:ext cx="8587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여러 시도를 통해 얻은 데이터와 라벨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우리는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test data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label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을 개발팀으로 부터 얻을 수 있음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8C6605-F64C-4C3C-8406-A4FDA8344105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1083596" cy="4606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BD600A-BF04-46DF-A1C8-7FF7B76498F8}"/>
              </a:ext>
            </a:extLst>
          </p:cNvPr>
          <p:cNvCxnSpPr>
            <a:cxnSpLocks/>
          </p:cNvCxnSpPr>
          <p:nvPr/>
        </p:nvCxnSpPr>
        <p:spPr>
          <a:xfrm>
            <a:off x="4654732" y="5015082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38A8CF-4212-466E-AABF-EECCCD42C3F3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3691814" cy="4496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48B01E-86C0-4EB2-96D0-3D7E7C46A6B4}"/>
              </a:ext>
            </a:extLst>
          </p:cNvPr>
          <p:cNvCxnSpPr>
            <a:cxnSpLocks/>
          </p:cNvCxnSpPr>
          <p:nvPr/>
        </p:nvCxnSpPr>
        <p:spPr>
          <a:xfrm flipV="1">
            <a:off x="207430" y="5015082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A545CB-6589-4827-80A0-076C426AA537}"/>
              </a:ext>
            </a:extLst>
          </p:cNvPr>
          <p:cNvSpPr/>
          <p:nvPr/>
        </p:nvSpPr>
        <p:spPr>
          <a:xfrm>
            <a:off x="360994" y="5896845"/>
            <a:ext cx="85874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해당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 분류 모델인지 판단하고 입력이 이미지인지 텍스트인지 판단할 수 있고 널리 알려진 오픈 소스화 된 모델을 확보할 수 있음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또한 공부해서 보완도 가능함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89047E-F30E-42B7-A406-39D909C80E1C}"/>
              </a:ext>
            </a:extLst>
          </p:cNvPr>
          <p:cNvCxnSpPr>
            <a:cxnSpLocks/>
          </p:cNvCxnSpPr>
          <p:nvPr/>
        </p:nvCxnSpPr>
        <p:spPr>
          <a:xfrm flipV="1">
            <a:off x="668954" y="5015084"/>
            <a:ext cx="387168" cy="8817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1F4D0-6FB7-4B25-934A-8DB2F96400CD}"/>
              </a:ext>
            </a:extLst>
          </p:cNvPr>
          <p:cNvCxnSpPr>
            <a:cxnSpLocks/>
          </p:cNvCxnSpPr>
          <p:nvPr/>
        </p:nvCxnSpPr>
        <p:spPr>
          <a:xfrm flipV="1">
            <a:off x="6723431" y="5008455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83B2DF-5A2B-4F59-A833-A208B8103BFC}"/>
              </a:ext>
            </a:extLst>
          </p:cNvPr>
          <p:cNvSpPr/>
          <p:nvPr/>
        </p:nvSpPr>
        <p:spPr>
          <a:xfrm>
            <a:off x="6715765" y="6300715"/>
            <a:ext cx="5310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남은 것은 </a:t>
            </a:r>
            <a:r>
              <a:rPr lang="en-US" altLang="ko-KR" sz="1400" b="1" dirty="0">
                <a:solidFill>
                  <a:srgbClr val="FF0000"/>
                </a:solidFill>
              </a:rPr>
              <a:t>STEP-5 </a:t>
            </a:r>
            <a:r>
              <a:rPr lang="ko-KR" altLang="en-US" sz="1400" b="1" dirty="0">
                <a:solidFill>
                  <a:srgbClr val="FF0000"/>
                </a:solidFill>
              </a:rPr>
              <a:t>에 대한 </a:t>
            </a:r>
            <a:r>
              <a:rPr lang="en-US" altLang="ko-KR" sz="1400" b="1" dirty="0">
                <a:solidFill>
                  <a:srgbClr val="FF0000"/>
                </a:solidFill>
              </a:rPr>
              <a:t>understanding </a:t>
            </a:r>
            <a:r>
              <a:rPr lang="ko-KR" altLang="en-US" sz="1400" b="1" dirty="0">
                <a:solidFill>
                  <a:srgbClr val="FF0000"/>
                </a:solidFill>
              </a:rPr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feasibility check!!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8E54E4-7990-43BF-98C0-EB1B7AB0C46B}"/>
              </a:ext>
            </a:extLst>
          </p:cNvPr>
          <p:cNvCxnSpPr>
            <a:cxnSpLocks/>
          </p:cNvCxnSpPr>
          <p:nvPr/>
        </p:nvCxnSpPr>
        <p:spPr>
          <a:xfrm flipV="1">
            <a:off x="10508447" y="3429000"/>
            <a:ext cx="0" cy="2794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7B2693-03F8-44F5-8FF7-31E78FF916AD}"/>
              </a:ext>
            </a:extLst>
          </p:cNvPr>
          <p:cNvSpPr/>
          <p:nvPr/>
        </p:nvSpPr>
        <p:spPr>
          <a:xfrm>
            <a:off x="7146111" y="1181393"/>
            <a:ext cx="51068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대체 모델을 만들어내는데</a:t>
            </a:r>
            <a:r>
              <a:rPr lang="en-US" altLang="ko-KR" sz="1400" b="1" dirty="0"/>
              <a:t>,</a:t>
            </a:r>
          </a:p>
          <a:p>
            <a:r>
              <a:rPr lang="ko-KR" altLang="en-US" sz="1400" b="1" dirty="0"/>
              <a:t>원래 모델의 출력 변화 방향에 맞추어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새로운 입력을 만들고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이렇게 보완된 입력을 가지고 대체 모델을 학습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학습 완료되면 </a:t>
            </a:r>
            <a:r>
              <a:rPr lang="en-US" altLang="ko-KR" sz="1400" b="1" dirty="0"/>
              <a:t>FGSM </a:t>
            </a:r>
            <a:r>
              <a:rPr lang="ko-KR" altLang="en-US" sz="1400" b="1" dirty="0"/>
              <a:t>과 같은 공격을 대체 모델에 수행해서 </a:t>
            </a:r>
            <a:endParaRPr lang="en-US" altLang="ko-KR" sz="1400" b="1" dirty="0"/>
          </a:p>
          <a:p>
            <a:r>
              <a:rPr lang="en-US" altLang="ko-KR" sz="1400" b="1" dirty="0"/>
              <a:t>adversarial </a:t>
            </a:r>
            <a:r>
              <a:rPr lang="ko-KR" altLang="en-US" sz="1400" b="1" dirty="0"/>
              <a:t>만들고 이를 가지고 원래 모델을 대상으로 공격함</a:t>
            </a:r>
            <a:r>
              <a:rPr lang="en-US" altLang="ko-KR" sz="1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5613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45F748-29AE-4631-87FB-6FDA0627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3" y="1974550"/>
            <a:ext cx="4830532" cy="3501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7BF0A5-0A3F-44A8-A58D-8A8A516722DC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BBF824-C0BD-44D7-8EA6-66645DF6C256}"/>
              </a:ext>
            </a:extLst>
          </p:cNvPr>
          <p:cNvSpPr/>
          <p:nvPr/>
        </p:nvSpPr>
        <p:spPr>
          <a:xfrm>
            <a:off x="2902687" y="1666773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FGSM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BF5EE8-9E35-46F3-9E8E-8E8C65EF7375}"/>
              </a:ext>
            </a:extLst>
          </p:cNvPr>
          <p:cNvSpPr/>
          <p:nvPr/>
        </p:nvSpPr>
        <p:spPr>
          <a:xfrm>
            <a:off x="7611291" y="122790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E6F09-6B5F-4F38-8F0D-58D44F2EE05E}"/>
              </a:ext>
            </a:extLst>
          </p:cNvPr>
          <p:cNvSpPr/>
          <p:nvPr/>
        </p:nvSpPr>
        <p:spPr>
          <a:xfrm>
            <a:off x="7611291" y="436734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substitute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0DC153-1931-4102-A8CD-3CCBBFBEDDD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402855" y="3725092"/>
            <a:ext cx="2208436" cy="131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E03D9-81A6-414E-A68F-CB22D00496D2}"/>
              </a:ext>
            </a:extLst>
          </p:cNvPr>
          <p:cNvSpPr/>
          <p:nvPr/>
        </p:nvSpPr>
        <p:spPr>
          <a:xfrm>
            <a:off x="4667794" y="6030685"/>
            <a:ext cx="3500845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adversarial examples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AF0BF9-FFEC-48CE-8F4C-289523EEB0BB}"/>
              </a:ext>
            </a:extLst>
          </p:cNvPr>
          <p:cNvCxnSpPr/>
          <p:nvPr/>
        </p:nvCxnSpPr>
        <p:spPr>
          <a:xfrm>
            <a:off x="6281144" y="4554583"/>
            <a:ext cx="0" cy="127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EEA22E8-15FD-4F5B-B82B-24D550B2A2A5}"/>
              </a:ext>
            </a:extLst>
          </p:cNvPr>
          <p:cNvCxnSpPr>
            <a:stCxn id="11" idx="3"/>
            <a:endCxn id="7" idx="3"/>
          </p:cNvCxnSpPr>
          <p:nvPr/>
        </p:nvCxnSpPr>
        <p:spPr>
          <a:xfrm flipV="1">
            <a:off x="8168639" y="1898469"/>
            <a:ext cx="2386150" cy="4458788"/>
          </a:xfrm>
          <a:prstGeom prst="bentConnector3">
            <a:avLst>
              <a:gd name="adj1" fmla="val 138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530C6E-01F9-4DD3-B087-938320229AD5}"/>
              </a:ext>
            </a:extLst>
          </p:cNvPr>
          <p:cNvSpPr/>
          <p:nvPr/>
        </p:nvSpPr>
        <p:spPr>
          <a:xfrm>
            <a:off x="207430" y="893871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After training the substitute model…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23C81A-A190-423F-AB29-26E45B294F1A}"/>
              </a:ext>
            </a:extLst>
          </p:cNvPr>
          <p:cNvSpPr/>
          <p:nvPr/>
        </p:nvSpPr>
        <p:spPr>
          <a:xfrm>
            <a:off x="6646410" y="3992045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78F80E-F4BF-404A-B456-6E91334D0CF0}"/>
              </a:ext>
            </a:extLst>
          </p:cNvPr>
          <p:cNvSpPr/>
          <p:nvPr/>
        </p:nvSpPr>
        <p:spPr>
          <a:xfrm>
            <a:off x="6507073" y="5656724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14DD31-B09E-423F-BAC9-1C0AFAA602AF}"/>
              </a:ext>
            </a:extLst>
          </p:cNvPr>
          <p:cNvSpPr/>
          <p:nvPr/>
        </p:nvSpPr>
        <p:spPr>
          <a:xfrm>
            <a:off x="11112136" y="3856227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700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97FC50-CDA9-4715-9C2B-F55A6A76920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B899BF-0145-49CE-BF6D-04555C78E500}"/>
              </a:ext>
            </a:extLst>
          </p:cNvPr>
          <p:cNvSpPr/>
          <p:nvPr/>
        </p:nvSpPr>
        <p:spPr>
          <a:xfrm>
            <a:off x="207430" y="763066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MNIST </a:t>
            </a:r>
            <a:r>
              <a:rPr lang="ko-KR" altLang="en-US" sz="1300" b="1" dirty="0">
                <a:solidFill>
                  <a:srgbClr val="0070C0"/>
                </a:solidFill>
              </a:rPr>
              <a:t>가지고 실험</a:t>
            </a:r>
            <a:endParaRPr lang="en-US" altLang="ko-KR" sz="13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9D292-18EA-4D05-A859-826DCC057A39}"/>
              </a:ext>
            </a:extLst>
          </p:cNvPr>
          <p:cNvSpPr/>
          <p:nvPr/>
        </p:nvSpPr>
        <p:spPr>
          <a:xfrm>
            <a:off x="377648" y="1252231"/>
            <a:ext cx="4239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[1. Substitute Model Train /w augmented data]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rgbClr val="FF0000"/>
                </a:solidFill>
              </a:rPr>
              <a:t>각 </a:t>
            </a:r>
            <a:r>
              <a:rPr lang="en-US" altLang="ko-KR" sz="1400" b="1" dirty="0">
                <a:solidFill>
                  <a:srgbClr val="FF0000"/>
                </a:solidFill>
              </a:rPr>
              <a:t>150</a:t>
            </a:r>
            <a:r>
              <a:rPr lang="ko-KR" altLang="en-US" sz="1400" b="1" dirty="0">
                <a:solidFill>
                  <a:srgbClr val="FF0000"/>
                </a:solidFill>
              </a:rPr>
              <a:t>장</a:t>
            </a:r>
            <a:r>
              <a:rPr lang="en-US" altLang="ko-KR" sz="1400" b="1" dirty="0">
                <a:solidFill>
                  <a:srgbClr val="FF0000"/>
                </a:solidFill>
              </a:rPr>
              <a:t>, 100 </a:t>
            </a:r>
            <a:r>
              <a:rPr lang="ko-KR" altLang="en-US" sz="1400" b="1" dirty="0">
                <a:solidFill>
                  <a:srgbClr val="FF0000"/>
                </a:solidFill>
              </a:rPr>
              <a:t>장만</a:t>
            </a:r>
            <a:r>
              <a:rPr lang="ko-KR" altLang="en-US" sz="1400" dirty="0"/>
              <a:t> 가지고 학습한 결과임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64B84-7FAB-4BFE-847C-0F7E6E0181B8}"/>
              </a:ext>
            </a:extLst>
          </p:cNvPr>
          <p:cNvSpPr/>
          <p:nvPr/>
        </p:nvSpPr>
        <p:spPr>
          <a:xfrm>
            <a:off x="6395271" y="1252231"/>
            <a:ext cx="3640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[2. Adversarial Example </a:t>
            </a:r>
            <a:r>
              <a:rPr lang="ko-KR" altLang="en-US" sz="1400" b="1" dirty="0"/>
              <a:t>만들어 적용하기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7A4BAF-8EB4-4354-8047-222BE543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5" y="1888664"/>
            <a:ext cx="5557767" cy="35872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C9C11B-F892-4515-B2BD-E720AADAC6F0}"/>
              </a:ext>
            </a:extLst>
          </p:cNvPr>
          <p:cNvCxnSpPr/>
          <p:nvPr/>
        </p:nvCxnSpPr>
        <p:spPr>
          <a:xfrm>
            <a:off x="3805646" y="5111933"/>
            <a:ext cx="19150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20AB45-75C3-4EB6-ABFB-F0C16AC2F7CF}"/>
              </a:ext>
            </a:extLst>
          </p:cNvPr>
          <p:cNvCxnSpPr>
            <a:cxnSpLocks/>
          </p:cNvCxnSpPr>
          <p:nvPr/>
        </p:nvCxnSpPr>
        <p:spPr>
          <a:xfrm>
            <a:off x="377648" y="5360127"/>
            <a:ext cx="3776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5806245-EEFA-4216-A3DE-490816AD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735940"/>
            <a:ext cx="6219825" cy="4638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E3BC-7141-407D-8258-965B63932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346" y="1792869"/>
            <a:ext cx="228600" cy="2476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71E1A-E044-41B6-80F4-F8093FC7529B}"/>
              </a:ext>
            </a:extLst>
          </p:cNvPr>
          <p:cNvSpPr/>
          <p:nvPr/>
        </p:nvSpPr>
        <p:spPr>
          <a:xfrm>
            <a:off x="6700107" y="2216451"/>
            <a:ext cx="15087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attack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substitute</a:t>
            </a: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72D48-950A-43A5-91AE-915802F6383C}"/>
              </a:ext>
            </a:extLst>
          </p:cNvPr>
          <p:cNvSpPr/>
          <p:nvPr/>
        </p:nvSpPr>
        <p:spPr>
          <a:xfrm>
            <a:off x="8110953" y="2107217"/>
            <a:ext cx="13340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adopt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original</a:t>
            </a:r>
          </a:p>
        </p:txBody>
      </p:sp>
    </p:spTree>
    <p:extLst>
      <p:ext uri="{BB962C8B-B14F-4D97-AF65-F5344CB8AC3E}">
        <p14:creationId xmlns:p14="http://schemas.microsoft.com/office/powerpoint/2010/main" val="187924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045E6A-D6A2-4CF4-9F4C-0045BB1483B4}"/>
              </a:ext>
            </a:extLst>
          </p:cNvPr>
          <p:cNvSpPr/>
          <p:nvPr/>
        </p:nvSpPr>
        <p:spPr>
          <a:xfrm>
            <a:off x="207430" y="196957"/>
            <a:ext cx="4533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Citing Papers… &amp; DeepTest </a:t>
            </a:r>
            <a:r>
              <a:rPr lang="ko-KR" altLang="en-US" b="1" dirty="0"/>
              <a:t>류와 차이점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526AB-7F62-4231-B8E7-E2D9E331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4" y="816973"/>
            <a:ext cx="5679893" cy="1262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53AAB-F456-456E-8A9D-4AE307B2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75" y="727982"/>
            <a:ext cx="5960625" cy="1351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A35298-DDA5-4CB9-B174-03F3EDF6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4" y="2329855"/>
            <a:ext cx="5810864" cy="1099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50B70A-0738-4A22-9FB9-77D5FA7B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21" y="2560320"/>
            <a:ext cx="5700765" cy="41409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7E0F7-1B9D-427F-A598-0277E3EAC155}"/>
              </a:ext>
            </a:extLst>
          </p:cNvPr>
          <p:cNvSpPr/>
          <p:nvPr/>
        </p:nvSpPr>
        <p:spPr>
          <a:xfrm>
            <a:off x="6409508" y="4249783"/>
            <a:ext cx="304800" cy="28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31965B-DABA-44C8-8E21-EE3E4E6FE75B}"/>
              </a:ext>
            </a:extLst>
          </p:cNvPr>
          <p:cNvCxnSpPr/>
          <p:nvPr/>
        </p:nvCxnSpPr>
        <p:spPr>
          <a:xfrm>
            <a:off x="7480663" y="5477691"/>
            <a:ext cx="41539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D74EE3-1CC7-4AB6-AC5F-6E62B5DA4DE3}"/>
              </a:ext>
            </a:extLst>
          </p:cNvPr>
          <p:cNvCxnSpPr>
            <a:cxnSpLocks/>
          </p:cNvCxnSpPr>
          <p:nvPr/>
        </p:nvCxnSpPr>
        <p:spPr>
          <a:xfrm>
            <a:off x="6096000" y="57345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AD3CE4F-CE15-4212-B359-F266187C6AAF}"/>
              </a:ext>
            </a:extLst>
          </p:cNvPr>
          <p:cNvCxnSpPr>
            <a:cxnSpLocks/>
          </p:cNvCxnSpPr>
          <p:nvPr/>
        </p:nvCxnSpPr>
        <p:spPr>
          <a:xfrm>
            <a:off x="6096000" y="59631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EE40BD-79F9-44E9-A4B4-0AC8F77E08A1}"/>
              </a:ext>
            </a:extLst>
          </p:cNvPr>
          <p:cNvCxnSpPr>
            <a:cxnSpLocks/>
          </p:cNvCxnSpPr>
          <p:nvPr/>
        </p:nvCxnSpPr>
        <p:spPr>
          <a:xfrm>
            <a:off x="6096000" y="622227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252E75-261C-4073-89A1-D04862B7E2D9}"/>
              </a:ext>
            </a:extLst>
          </p:cNvPr>
          <p:cNvCxnSpPr>
            <a:cxnSpLocks/>
          </p:cNvCxnSpPr>
          <p:nvPr/>
        </p:nvCxnSpPr>
        <p:spPr>
          <a:xfrm>
            <a:off x="6096000" y="64584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23F7A4-C8AA-4F17-828B-A46358C7625C}"/>
              </a:ext>
            </a:extLst>
          </p:cNvPr>
          <p:cNvCxnSpPr>
            <a:cxnSpLocks/>
          </p:cNvCxnSpPr>
          <p:nvPr/>
        </p:nvCxnSpPr>
        <p:spPr>
          <a:xfrm>
            <a:off x="6096000" y="670124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EB91D6-D0F3-4F73-A0FA-6706CEB6AA45}"/>
              </a:ext>
            </a:extLst>
          </p:cNvPr>
          <p:cNvSpPr/>
          <p:nvPr/>
        </p:nvSpPr>
        <p:spPr>
          <a:xfrm>
            <a:off x="2195925" y="5021945"/>
            <a:ext cx="328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DeepTest 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/>
              <a:t>neuron coverage </a:t>
            </a:r>
            <a:r>
              <a:rPr lang="ko-KR" altLang="en-US" sz="1600" dirty="0"/>
              <a:t>증대 목적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그러면서 </a:t>
            </a:r>
            <a:r>
              <a:rPr lang="en-US" altLang="ko-KR" sz="1600" dirty="0"/>
              <a:t>corner case </a:t>
            </a:r>
            <a:r>
              <a:rPr lang="ko-KR" altLang="en-US" sz="1600" dirty="0"/>
              <a:t>찾기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또한 보다 현실적 데이터 생성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5C0149-BFC0-4182-8724-D0B5ED0B14C8}"/>
              </a:ext>
            </a:extLst>
          </p:cNvPr>
          <p:cNvCxnSpPr>
            <a:stCxn id="19" idx="3"/>
          </p:cNvCxnSpPr>
          <p:nvPr/>
        </p:nvCxnSpPr>
        <p:spPr>
          <a:xfrm>
            <a:off x="5477593" y="5560554"/>
            <a:ext cx="581895" cy="48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69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245148-680E-44D6-937B-6059325C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" y="1675826"/>
            <a:ext cx="12155800" cy="31400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DC0EA-B5E1-4B01-AF21-317CA2CA2C0B}"/>
              </a:ext>
            </a:extLst>
          </p:cNvPr>
          <p:cNvSpPr/>
          <p:nvPr/>
        </p:nvSpPr>
        <p:spPr>
          <a:xfrm>
            <a:off x="106680" y="2926079"/>
            <a:ext cx="4143103" cy="269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8EA42E-AFFA-4603-9652-8294A4E1928E}"/>
              </a:ext>
            </a:extLst>
          </p:cNvPr>
          <p:cNvSpPr/>
          <p:nvPr/>
        </p:nvSpPr>
        <p:spPr>
          <a:xfrm>
            <a:off x="106680" y="3794759"/>
            <a:ext cx="4143103" cy="723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12EAB-4126-4EFC-B144-A6925A518FD6}"/>
              </a:ext>
            </a:extLst>
          </p:cNvPr>
          <p:cNvSpPr/>
          <p:nvPr/>
        </p:nvSpPr>
        <p:spPr>
          <a:xfrm>
            <a:off x="207430" y="196957"/>
            <a:ext cx="293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Black Box Attacks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42183A-7C95-47B9-9C07-E5E8C2279AA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이런 부류의 </a:t>
            </a:r>
            <a:r>
              <a:rPr lang="en-US" altLang="ko-KR" sz="1300" b="1" dirty="0">
                <a:solidFill>
                  <a:srgbClr val="0070C0"/>
                </a:solidFill>
              </a:rPr>
              <a:t>attack </a:t>
            </a:r>
            <a:r>
              <a:rPr lang="ko-KR" altLang="en-US" sz="1300" b="1" dirty="0">
                <a:solidFill>
                  <a:srgbClr val="0070C0"/>
                </a:solidFill>
              </a:rPr>
              <a:t>들이 </a:t>
            </a:r>
            <a:r>
              <a:rPr lang="en-US" altLang="ko-KR" sz="1300" b="1" dirty="0">
                <a:solidFill>
                  <a:srgbClr val="0070C0"/>
                </a:solidFill>
              </a:rPr>
              <a:t>…. One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Pixel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.. </a:t>
            </a:r>
            <a:r>
              <a:rPr lang="ko-KR" altLang="en-US" sz="1300" b="1" dirty="0">
                <a:solidFill>
                  <a:srgbClr val="0070C0"/>
                </a:solidFill>
              </a:rPr>
              <a:t>한 픽셀만 바꿔도</a:t>
            </a:r>
            <a:r>
              <a:rPr lang="en-US" altLang="ko-KR" sz="1300" b="1" dirty="0">
                <a:solidFill>
                  <a:srgbClr val="0070C0"/>
                </a:solidFill>
              </a:rPr>
              <a:t>…</a:t>
            </a:r>
            <a:r>
              <a:rPr lang="ko-KR" altLang="en-US" sz="1300" b="1" dirty="0">
                <a:solidFill>
                  <a:srgbClr val="0070C0"/>
                </a:solidFill>
              </a:rPr>
              <a:t>이건 좀 자극적인데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7096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BFEAEE-6133-40C5-A71C-5F3A9C1B6D3C}"/>
              </a:ext>
            </a:extLst>
          </p:cNvPr>
          <p:cNvSpPr/>
          <p:nvPr/>
        </p:nvSpPr>
        <p:spPr>
          <a:xfrm>
            <a:off x="78783" y="91831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https://arxiv.org/pdf/1809.03559.pdf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969F8-4661-44D8-A917-5D2DE3E2FDA1}"/>
              </a:ext>
            </a:extLst>
          </p:cNvPr>
          <p:cNvSpPr/>
          <p:nvPr/>
        </p:nvSpPr>
        <p:spPr>
          <a:xfrm>
            <a:off x="200297" y="5828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According to the report from </a:t>
            </a:r>
            <a:r>
              <a:rPr lang="en-US" altLang="ko-KR" dirty="0" err="1"/>
              <a:t>Delloitte</a:t>
            </a:r>
            <a:r>
              <a:rPr lang="en-US" altLang="ko-KR" dirty="0"/>
              <a:t> [7], the penetration of ML-featured applications among mobile application used by adult users in developed countries surpasses 60%. Machine learning will become a core element of future mobile devices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67D9A-283A-44A8-96BC-5F23DDF0EA82}"/>
              </a:ext>
            </a:extLst>
          </p:cNvPr>
          <p:cNvSpPr/>
          <p:nvPr/>
        </p:nvSpPr>
        <p:spPr>
          <a:xfrm>
            <a:off x="200297" y="2181889"/>
            <a:ext cx="645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[7] Technology, media and telecommunications predictions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FD199D-5D4A-4345-9826-B2E0E89E0A3F}"/>
              </a:ext>
            </a:extLst>
          </p:cNvPr>
          <p:cNvSpPr/>
          <p:nvPr/>
        </p:nvSpPr>
        <p:spPr>
          <a:xfrm>
            <a:off x="563501" y="25771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https://www2.deloitte.com/content/dam/Deloitte/global/Documents/Technology-Media-Telecommunications/gx-deloitte-2017-tmt-predictions.pdf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067B1E-2388-4397-9C49-40E741E6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" y="3645217"/>
            <a:ext cx="3737747" cy="1574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6051AC-D2B2-447F-B957-4EBDF489757D}"/>
              </a:ext>
            </a:extLst>
          </p:cNvPr>
          <p:cNvSpPr/>
          <p:nvPr/>
        </p:nvSpPr>
        <p:spPr>
          <a:xfrm>
            <a:off x="200297" y="5739340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Forbes, AI democratization </a:t>
            </a:r>
            <a:r>
              <a:rPr lang="ko-KR" altLang="en-US"/>
              <a:t>키워드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71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1018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Appendix : GAN </a:t>
            </a:r>
            <a:r>
              <a:rPr lang="ko-KR" altLang="en-US" b="1" dirty="0"/>
              <a:t>은 몰까</a:t>
            </a:r>
            <a:r>
              <a:rPr lang="en-US" altLang="ko-KR" b="1" dirty="0"/>
              <a:t>? Attack </a:t>
            </a:r>
            <a:r>
              <a:rPr lang="ko-KR" altLang="en-US" b="1" dirty="0"/>
              <a:t>과 </a:t>
            </a:r>
            <a:r>
              <a:rPr lang="en-US" altLang="ko-KR" b="1" dirty="0"/>
              <a:t>GAN </a:t>
            </a:r>
            <a:r>
              <a:rPr lang="ko-KR" altLang="en-US" b="1" dirty="0"/>
              <a:t>은 무슨 관계일까</a:t>
            </a:r>
            <a:r>
              <a:rPr lang="en-US" altLang="ko-KR" b="1" dirty="0"/>
              <a:t>? </a:t>
            </a:r>
            <a:r>
              <a:rPr lang="ko-KR" altLang="en-US" b="1" dirty="0"/>
              <a:t>중요한 영역인가</a:t>
            </a:r>
            <a:r>
              <a:rPr lang="en-US" altLang="ko-KR" b="1" dirty="0"/>
              <a:t>?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CBDFCE-4D66-4516-87D4-5190719ADFE8}"/>
              </a:ext>
            </a:extLst>
          </p:cNvPr>
          <p:cNvSpPr/>
          <p:nvPr/>
        </p:nvSpPr>
        <p:spPr>
          <a:xfrm>
            <a:off x="309030" y="927241"/>
            <a:ext cx="11469188" cy="594008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Ian Goodfellow (</a:t>
            </a:r>
            <a:r>
              <a:rPr lang="en-US" altLang="ko-KR" sz="1600" b="1" dirty="0" err="1">
                <a:solidFill>
                  <a:srgbClr val="00B0F0"/>
                </a:solidFill>
              </a:rPr>
              <a:t>Cleverhans</a:t>
            </a:r>
            <a:r>
              <a:rPr lang="en-US" altLang="ko-KR" sz="1600" b="1" dirty="0">
                <a:solidFill>
                  <a:srgbClr val="00B0F0"/>
                </a:solidFill>
              </a:rPr>
              <a:t> codifier, GAN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2000" b="1" dirty="0"/>
              <a:t>Generative Adversarial Network (GAN)</a:t>
            </a:r>
            <a:r>
              <a:rPr lang="en-US" altLang="ko-KR" sz="2000" dirty="0"/>
              <a:t> is </a:t>
            </a:r>
            <a:r>
              <a:rPr lang="en-US" altLang="ko-KR" sz="1600" b="1" dirty="0">
                <a:solidFill>
                  <a:srgbClr val="00B050"/>
                </a:solidFill>
              </a:rPr>
              <a:t>a type of generative model </a:t>
            </a:r>
            <a:r>
              <a:rPr lang="en-US" altLang="ko-KR" sz="1600" dirty="0"/>
              <a:t>introduced by Goodfellow et al. Inspired by </a:t>
            </a:r>
            <a:r>
              <a:rPr lang="en-US" altLang="ko-KR" sz="1600" dirty="0" err="1"/>
              <a:t>Szegedy</a:t>
            </a:r>
            <a:r>
              <a:rPr lang="en-US" altLang="ko-KR" sz="1600" dirty="0"/>
              <a:t> et al.’s work on adversarial examples, Goodfellow et al. found that adversarial examples can be used to improve the representation of deep learning and conduct unsupervised learning [54]. 1 </a:t>
            </a:r>
            <a:r>
              <a:rPr lang="en-US" altLang="ko-KR" sz="1600" b="1" dirty="0">
                <a:solidFill>
                  <a:srgbClr val="00B050"/>
                </a:solidFill>
              </a:rPr>
              <a:t>They generated samples using a generative network (generator) and used a discriminative network </a:t>
            </a:r>
            <a:r>
              <a:rPr lang="en-US" altLang="ko-KR" sz="1600" dirty="0"/>
              <a:t>(discriminator) as an adversary to determine the generated samples are real or fake. This kind of </a:t>
            </a:r>
            <a:r>
              <a:rPr lang="en-US" altLang="ko-KR" sz="1600" b="1" dirty="0">
                <a:solidFill>
                  <a:srgbClr val="00B050"/>
                </a:solidFill>
              </a:rPr>
              <a:t>network architectures </a:t>
            </a:r>
            <a:r>
              <a:rPr lang="en-US" altLang="ko-KR" sz="1600" dirty="0"/>
              <a:t>is referred as Generative Adversarial Network (GAN).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“adversarial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example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을 만들어주는 신경망 모델＂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hlinkClick r:id="rId2"/>
              </a:rPr>
              <a:t>https://www.youtube.com/watch?v=f95EhYFmsj0</a:t>
            </a:r>
            <a:r>
              <a:rPr lang="en-US" altLang="ko-KR" sz="1600" dirty="0"/>
              <a:t> ,</a:t>
            </a:r>
            <a:r>
              <a:rPr lang="en-US" altLang="ko-KR" sz="1600" dirty="0">
                <a:hlinkClick r:id="rId3"/>
              </a:rPr>
              <a:t>https://arxiv.org/pdf/1712.07107.pdf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2400" b="1" dirty="0"/>
              <a:t>Adversarial examples are</a:t>
            </a:r>
            <a:r>
              <a:rPr lang="ko-KR" altLang="en-US" sz="2400" b="1" dirty="0"/>
              <a:t> </a:t>
            </a:r>
            <a:r>
              <a:rPr lang="en-US" altLang="ko-KR" sz="1600" dirty="0"/>
              <a:t>inputs formed by applying small but intentionally worst-case perturbations to examples from the dataset, such that the perturbed input results in </a:t>
            </a:r>
            <a:r>
              <a:rPr lang="en-US" altLang="ko-KR" sz="1600" b="1" dirty="0">
                <a:solidFill>
                  <a:srgbClr val="00B050"/>
                </a:solidFill>
              </a:rPr>
              <a:t>the model outputting an incorrect answer with high confidence</a:t>
            </a:r>
          </a:p>
          <a:p>
            <a:r>
              <a:rPr lang="en-US" altLang="ko-KR" sz="1600" dirty="0">
                <a:solidFill>
                  <a:srgbClr val="00B050"/>
                </a:solidFill>
                <a:hlinkClick r:id="rId4"/>
              </a:rPr>
              <a:t>https://arxiv.org/pdf/1412.6572.pdf</a:t>
            </a:r>
            <a:endParaRPr lang="en-US" altLang="ko-KR" sz="1600" dirty="0">
              <a:solidFill>
                <a:srgbClr val="00B050"/>
              </a:solidFill>
            </a:endParaRPr>
          </a:p>
          <a:p>
            <a:endParaRPr lang="en-US" altLang="ko-KR" sz="1600" b="1" dirty="0">
              <a:solidFill>
                <a:srgbClr val="00B05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b="1" dirty="0">
                <a:solidFill>
                  <a:srgbClr val="00B0F0"/>
                </a:solidFill>
              </a:rPr>
              <a:t>Yann </a:t>
            </a:r>
            <a:r>
              <a:rPr lang="en-US" altLang="ko-KR" sz="1600" b="1" dirty="0" err="1">
                <a:solidFill>
                  <a:srgbClr val="00B0F0"/>
                </a:solidFill>
              </a:rPr>
              <a:t>LeCun</a:t>
            </a:r>
            <a:r>
              <a:rPr lang="en-US" altLang="ko-KR" sz="1600" b="1" dirty="0">
                <a:solidFill>
                  <a:srgbClr val="00B0F0"/>
                </a:solidFill>
              </a:rPr>
              <a:t> (Geoffrey Everest Hinton, Deep Learning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"There are many interesting recent development in deep learning. </a:t>
            </a:r>
            <a:r>
              <a:rPr lang="en-US" altLang="ko-KR" sz="1600" b="1" dirty="0">
                <a:solidFill>
                  <a:srgbClr val="00B050"/>
                </a:solidFill>
              </a:rPr>
              <a:t>The most important one</a:t>
            </a:r>
            <a:r>
              <a:rPr lang="en-US" altLang="ko-KR" sz="1600" dirty="0"/>
              <a:t>, in my opinion, is </a:t>
            </a:r>
            <a:r>
              <a:rPr lang="en-US" altLang="ko-KR" sz="1600" b="1" dirty="0">
                <a:solidFill>
                  <a:srgbClr val="00B050"/>
                </a:solidFill>
              </a:rPr>
              <a:t>adversarial training (also called GAN for Generative Adversarial Networks)</a:t>
            </a:r>
            <a:r>
              <a:rPr lang="en-US" altLang="ko-KR" sz="1600" dirty="0"/>
              <a:t>. This, and the variations that are now being proposed is the most interesting idea in the last 10 years in ML, in my opinion." </a:t>
            </a:r>
          </a:p>
          <a:p>
            <a:r>
              <a:rPr lang="en-US" altLang="ko-KR" sz="1600" dirty="0">
                <a:hlinkClick r:id="rId5"/>
              </a:rPr>
              <a:t>http://web.engr.illinois.edu/~swoh/courses/ie532/handout/gan.pdf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73140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510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Generative Adversarial Network </a:t>
            </a:r>
            <a:r>
              <a:rPr lang="ko-KR" altLang="en-US" b="1" dirty="0"/>
              <a:t>이용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59DC32-A72A-4A7E-8DC4-B39E801BB855}"/>
              </a:ext>
            </a:extLst>
          </p:cNvPr>
          <p:cNvSpPr/>
          <p:nvPr/>
        </p:nvSpPr>
        <p:spPr>
          <a:xfrm>
            <a:off x="6515372" y="5953230"/>
            <a:ext cx="55634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[GAN BASIC]</a:t>
            </a:r>
          </a:p>
          <a:p>
            <a:r>
              <a:rPr lang="en-US" altLang="ko-KR" sz="1100" dirty="0" err="1"/>
              <a:t>Naver</a:t>
            </a:r>
            <a:r>
              <a:rPr lang="en-US" altLang="ko-KR" sz="1100" dirty="0"/>
              <a:t> Labs </a:t>
            </a:r>
            <a:r>
              <a:rPr lang="ko-KR" altLang="en-US" sz="1100" dirty="0"/>
              <a:t>세미나 </a:t>
            </a:r>
            <a:r>
              <a:rPr lang="en-US" altLang="ko-KR" sz="1100" dirty="0"/>
              <a:t>: </a:t>
            </a:r>
            <a:r>
              <a:rPr lang="ko-KR" altLang="en-US" sz="1100" dirty="0">
                <a:hlinkClick r:id="rId2"/>
              </a:rPr>
              <a:t>https://www.youtube.com/watch?v=odpjk7_tGY0</a:t>
            </a:r>
            <a:endParaRPr lang="en-US" altLang="ko-KR" sz="1100" dirty="0"/>
          </a:p>
          <a:p>
            <a:r>
              <a:rPr lang="ko-KR" altLang="en-US" sz="1100" dirty="0"/>
              <a:t>모두 </a:t>
            </a:r>
            <a:r>
              <a:rPr lang="ko-KR" altLang="en-US" sz="1100" dirty="0" err="1"/>
              <a:t>딥러닝</a:t>
            </a:r>
            <a:r>
              <a:rPr lang="ko-KR" altLang="en-US" sz="1100" dirty="0"/>
              <a:t> 세미나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https://www.youtube.com/watch?v=L3hz57whyNw&amp;t=337s</a:t>
            </a:r>
            <a:endParaRPr lang="en-US" altLang="ko-KR" sz="1100" dirty="0"/>
          </a:p>
          <a:p>
            <a:r>
              <a:rPr lang="en-US" altLang="ko-KR" sz="1100" dirty="0"/>
              <a:t>Ian Goodfellow </a:t>
            </a:r>
            <a:r>
              <a:rPr lang="ko-KR" altLang="en-US" sz="1100" dirty="0"/>
              <a:t>튜토리얼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https://arxiv.org/pdf/1701.00160.pdf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27A06-C937-4C75-9E83-79600FC9F60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보다 현실적인 데이터를 생성</a:t>
            </a:r>
            <a:r>
              <a:rPr lang="en-US" altLang="ko-KR" sz="1300" b="1" dirty="0">
                <a:solidFill>
                  <a:srgbClr val="0070C0"/>
                </a:solidFill>
              </a:rPr>
              <a:t>.. DeepTest </a:t>
            </a:r>
            <a:r>
              <a:rPr lang="ko-KR" altLang="en-US" sz="1300" b="1" dirty="0">
                <a:solidFill>
                  <a:srgbClr val="0070C0"/>
                </a:solidFill>
              </a:rPr>
              <a:t>에서 여러가지 </a:t>
            </a:r>
            <a:r>
              <a:rPr lang="en-US" altLang="ko-KR" sz="1300" b="1" dirty="0">
                <a:solidFill>
                  <a:srgbClr val="0070C0"/>
                </a:solidFill>
              </a:rPr>
              <a:t>filter </a:t>
            </a:r>
            <a:r>
              <a:rPr lang="ko-KR" altLang="en-US" sz="1300" b="1" dirty="0">
                <a:solidFill>
                  <a:srgbClr val="0070C0"/>
                </a:solidFill>
              </a:rPr>
              <a:t>를 적용했지만</a:t>
            </a:r>
            <a:r>
              <a:rPr lang="en-US" altLang="ko-KR" sz="1300" b="1" dirty="0">
                <a:solidFill>
                  <a:srgbClr val="0070C0"/>
                </a:solidFill>
              </a:rPr>
              <a:t>,,, </a:t>
            </a:r>
            <a:r>
              <a:rPr lang="ko-KR" altLang="en-US" sz="1300" b="1" dirty="0">
                <a:solidFill>
                  <a:srgbClr val="0070C0"/>
                </a:solidFill>
              </a:rPr>
              <a:t>그래도</a:t>
            </a:r>
            <a:r>
              <a:rPr lang="en-US" altLang="ko-KR" sz="1300" b="1" dirty="0">
                <a:solidFill>
                  <a:srgbClr val="0070C0"/>
                </a:solidFill>
              </a:rPr>
              <a:t>,,</a:t>
            </a:r>
            <a:r>
              <a:rPr lang="ko-KR" altLang="en-US" sz="1300" b="1" dirty="0">
                <a:solidFill>
                  <a:srgbClr val="0070C0"/>
                </a:solidFill>
              </a:rPr>
              <a:t>뭔가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3D45A-77B0-4C64-97DE-9CC9071B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14" y="1722120"/>
            <a:ext cx="4014062" cy="39928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E0BA1C-4E11-43ED-9803-A6D919CDE7BC}"/>
              </a:ext>
            </a:extLst>
          </p:cNvPr>
          <p:cNvSpPr/>
          <p:nvPr/>
        </p:nvSpPr>
        <p:spPr>
          <a:xfrm>
            <a:off x="207430" y="5822722"/>
            <a:ext cx="5301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6"/>
              </a:rPr>
              <a:t>https://arxiv.org/pdf/1802.02295.pdf</a:t>
            </a:r>
            <a:endParaRPr lang="en-US" altLang="ko-KR" sz="1400" dirty="0"/>
          </a:p>
          <a:p>
            <a:r>
              <a:rPr lang="en-US" altLang="ko-KR" sz="1400" dirty="0"/>
              <a:t>GAN-based Metamorphic Autonomous Driving System Testing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EB6B3-0B0C-42E4-9E5C-E84D72A57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372" y="2387361"/>
            <a:ext cx="3943622" cy="2418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D6F6D6-815B-47CC-8C0B-6606D5FF8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588" y="1714575"/>
            <a:ext cx="4362994" cy="580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CB5D6-373B-4BA2-B124-7668E69A91FE}"/>
              </a:ext>
            </a:extLst>
          </p:cNvPr>
          <p:cNvSpPr/>
          <p:nvPr/>
        </p:nvSpPr>
        <p:spPr>
          <a:xfrm>
            <a:off x="5977045" y="353389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foggy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0D89C-34DC-42E1-BC61-1E80D176A852}"/>
              </a:ext>
            </a:extLst>
          </p:cNvPr>
          <p:cNvSpPr/>
          <p:nvPr/>
        </p:nvSpPr>
        <p:spPr>
          <a:xfrm>
            <a:off x="10215206" y="358779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rainy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EB3D4-6BF7-4B02-AEA1-5968BB5B05CE}"/>
              </a:ext>
            </a:extLst>
          </p:cNvPr>
          <p:cNvSpPr/>
          <p:nvPr/>
        </p:nvSpPr>
        <p:spPr>
          <a:xfrm>
            <a:off x="8161564" y="219741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C3C84D-6838-44C7-A2FE-8225324AC8A5}"/>
              </a:ext>
            </a:extLst>
          </p:cNvPr>
          <p:cNvSpPr/>
          <p:nvPr/>
        </p:nvSpPr>
        <p:spPr>
          <a:xfrm>
            <a:off x="6287588" y="4956937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 </a:t>
            </a:r>
            <a:r>
              <a:rPr lang="ko-KR" altLang="en-US" b="1" dirty="0">
                <a:solidFill>
                  <a:srgbClr val="0070C0"/>
                </a:solidFill>
              </a:rPr>
              <a:t>에서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앵글이면 </a:t>
            </a:r>
            <a:r>
              <a:rPr lang="en-US" altLang="ko-KR" b="1" dirty="0">
                <a:solidFill>
                  <a:srgbClr val="0070C0"/>
                </a:solidFill>
              </a:rPr>
              <a:t>foggy, rainy </a:t>
            </a:r>
            <a:r>
              <a:rPr lang="ko-KR" altLang="en-US" b="1" dirty="0">
                <a:solidFill>
                  <a:srgbClr val="0070C0"/>
                </a:solidFill>
              </a:rPr>
              <a:t>에서도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언저리로 판단해야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이걸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metamorphic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이라 주장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3F453-059D-4AD4-A5C9-90818AEBA9CA}"/>
              </a:ext>
            </a:extLst>
          </p:cNvPr>
          <p:cNvSpPr/>
          <p:nvPr/>
        </p:nvSpPr>
        <p:spPr>
          <a:xfrm>
            <a:off x="7823366" y="153656"/>
            <a:ext cx="42803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NVIDA </a:t>
            </a:r>
            <a:r>
              <a:rPr lang="ko-KR" altLang="en-US" sz="1600" dirty="0"/>
              <a:t>가 이런 거 해주는 </a:t>
            </a:r>
            <a:r>
              <a:rPr lang="en-US" altLang="ko-KR" sz="1600" dirty="0"/>
              <a:t>tool (UNIT) </a:t>
            </a:r>
            <a:r>
              <a:rPr lang="ko-KR" altLang="en-US" sz="1600" dirty="0" err="1"/>
              <a:t>만듬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저자는 이걸 이용해서 실험만 한 것임</a:t>
            </a:r>
            <a:endParaRPr lang="en-US" altLang="ko-KR" sz="1600" dirty="0"/>
          </a:p>
          <a:p>
            <a:r>
              <a:rPr lang="ko-KR" altLang="en-US" sz="1600" dirty="0"/>
              <a:t>논문 쓸 때는 </a:t>
            </a:r>
            <a:r>
              <a:rPr lang="en-US" altLang="ko-KR" sz="1600" dirty="0"/>
              <a:t>Uni Modal </a:t>
            </a:r>
            <a:r>
              <a:rPr lang="ko-KR" altLang="en-US" sz="1600" dirty="0"/>
              <a:t>이용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현재는 </a:t>
            </a:r>
            <a:r>
              <a:rPr lang="en-US" altLang="ko-KR" sz="1600" dirty="0"/>
              <a:t>Multi Modal (foggy + night)</a:t>
            </a:r>
            <a:r>
              <a:rPr lang="ko-KR" altLang="en-US" sz="1600" dirty="0"/>
              <a:t> 도 지원</a:t>
            </a:r>
          </a:p>
        </p:txBody>
      </p:sp>
    </p:spTree>
    <p:extLst>
      <p:ext uri="{BB962C8B-B14F-4D97-AF65-F5344CB8AC3E}">
        <p14:creationId xmlns:p14="http://schemas.microsoft.com/office/powerpoint/2010/main" val="83414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946D7A-3F78-4DDD-93F8-62650A46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1" y="198120"/>
            <a:ext cx="5520603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CC691-9464-4AFE-9F78-A1546062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8" y="412615"/>
            <a:ext cx="5692349" cy="25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343609" y="492412"/>
            <a:ext cx="10301200" cy="5729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사전 설치 </a:t>
            </a:r>
            <a:r>
              <a:rPr lang="en-US" altLang="ko-KR" sz="1400" b="1" dirty="0"/>
              <a:t>: Anaconda, Tensorflow ]</a:t>
            </a:r>
          </a:p>
          <a:p>
            <a:r>
              <a:rPr lang="en-US" altLang="ko-KR" sz="1400" dirty="0">
                <a:hlinkClick r:id="rId2"/>
              </a:rPr>
              <a:t>http://bob3rdnewbie.tistory.com/310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설치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>
                <a:hlinkClick r:id="rId3"/>
              </a:rPr>
              <a:t>http://bob3rdnewbie.tistory.com/313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튜토리얼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1. How</a:t>
            </a:r>
            <a:r>
              <a:rPr lang="ko-KR" altLang="en-US" sz="1400" dirty="0"/>
              <a:t> </a:t>
            </a:r>
            <a:r>
              <a:rPr lang="en-US" altLang="ko-KR" sz="1400" dirty="0"/>
              <a:t>to</a:t>
            </a:r>
            <a:r>
              <a:rPr lang="ko-KR" altLang="en-US" sz="1400" dirty="0"/>
              <a:t> </a:t>
            </a:r>
            <a:r>
              <a:rPr lang="en-US" altLang="ko-KR" sz="1400" dirty="0"/>
              <a:t>use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PyTorch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번역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http://bob3rdnewbie.tistory.com/category/Machine%20Learning/PyTorch</a:t>
            </a:r>
            <a:endParaRPr lang="en-US" altLang="ko-KR" sz="1400" dirty="0"/>
          </a:p>
          <a:p>
            <a:r>
              <a:rPr lang="ko-KR" altLang="en-US" sz="1400" dirty="0"/>
              <a:t>원본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https://pytorch.org/tutorials/beginner/deep_learning_60min_blitz.html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Machine Learning (Korea University)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Adversarial Box : </a:t>
            </a:r>
            <a:r>
              <a:rPr lang="ko-KR" altLang="en-US" sz="1400" dirty="0">
                <a:hlinkClick r:id="rId6"/>
              </a:rPr>
              <a:t>https://github.com/wanglouis49/pytorch-adversarial_box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Fool Box : </a:t>
            </a:r>
            <a:r>
              <a:rPr lang="en-US" altLang="ko-KR" sz="1400" dirty="0">
                <a:hlinkClick r:id="rId7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      - Benchmark the robustness of machine learning model : </a:t>
            </a:r>
            <a:r>
              <a:rPr lang="en-US" altLang="ko-KR" sz="1400" dirty="0">
                <a:hlinkClick r:id="rId8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      - Robust Vision Benchmark : </a:t>
            </a:r>
            <a:r>
              <a:rPr lang="en-US" altLang="ko-KR" sz="1400" dirty="0">
                <a:hlinkClick r:id="rId9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      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10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58525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44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890D7A-F12F-49DF-8107-5D7310A1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3" y="224127"/>
            <a:ext cx="3111403" cy="22550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80EBE-3649-479D-8636-ACF0351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78" y="303983"/>
            <a:ext cx="4526756" cy="1698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96F77-3284-400D-935F-63BF0011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456" y="2228986"/>
            <a:ext cx="5314950" cy="1076325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C001C89-7554-4BEC-8236-07A115EDF3A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104186" y="787240"/>
            <a:ext cx="226015" cy="2657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D5B60E-EE51-4207-97C2-73F16E7A2A3B}"/>
              </a:ext>
            </a:extLst>
          </p:cNvPr>
          <p:cNvCxnSpPr/>
          <p:nvPr/>
        </p:nvCxnSpPr>
        <p:spPr>
          <a:xfrm>
            <a:off x="5077097" y="2002971"/>
            <a:ext cx="2447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C3957B2-D148-4D85-8D95-E6CEE1BD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456" y="3456148"/>
            <a:ext cx="4057650" cy="438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1304B8-6563-4FEA-82D0-9F8144259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85" y="3961822"/>
            <a:ext cx="3181350" cy="552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B8B93-D72E-4C89-8823-5457AD33D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922" y="4649017"/>
            <a:ext cx="4933950" cy="1905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1840F5-ACA3-49EA-AF5E-04368BE75DC3}"/>
              </a:ext>
            </a:extLst>
          </p:cNvPr>
          <p:cNvCxnSpPr>
            <a:cxnSpLocks/>
          </p:cNvCxnSpPr>
          <p:nvPr/>
        </p:nvCxnSpPr>
        <p:spPr>
          <a:xfrm>
            <a:off x="6561908" y="2582091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1FC4DA5-975F-48B8-80B8-80A1ABC085C9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>
            <a:off x="5784209" y="2686339"/>
            <a:ext cx="1093131" cy="884636"/>
          </a:xfrm>
          <a:prstGeom prst="bentConnector4">
            <a:avLst>
              <a:gd name="adj1" fmla="val 39979"/>
              <a:gd name="adj2" fmla="val 1258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7A3DC9-F968-4428-BC40-C331E2C80DF2}"/>
              </a:ext>
            </a:extLst>
          </p:cNvPr>
          <p:cNvCxnSpPr>
            <a:cxnSpLocks/>
          </p:cNvCxnSpPr>
          <p:nvPr/>
        </p:nvCxnSpPr>
        <p:spPr>
          <a:xfrm>
            <a:off x="5962922" y="3456148"/>
            <a:ext cx="0" cy="309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C52F28-75FE-4193-8224-8D111AC9203F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762265" y="2463642"/>
            <a:ext cx="980935" cy="1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FB90F75-4DA5-48D2-9CBF-91256ED9B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5" y="4934767"/>
            <a:ext cx="5648325" cy="13335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3D35DAA-4990-47D6-923B-686D9BEE349A}"/>
              </a:ext>
            </a:extLst>
          </p:cNvPr>
          <p:cNvCxnSpPr>
            <a:cxnSpLocks/>
          </p:cNvCxnSpPr>
          <p:nvPr/>
        </p:nvCxnSpPr>
        <p:spPr>
          <a:xfrm>
            <a:off x="2481943" y="2479216"/>
            <a:ext cx="3577545" cy="391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338F492-C3DC-423D-8A7B-CF69F613B0F1}"/>
              </a:ext>
            </a:extLst>
          </p:cNvPr>
          <p:cNvCxnSpPr>
            <a:cxnSpLocks/>
          </p:cNvCxnSpPr>
          <p:nvPr/>
        </p:nvCxnSpPr>
        <p:spPr>
          <a:xfrm>
            <a:off x="206563" y="6268267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5F06BE5-D2B8-4E57-91CD-EFA2EF38F135}"/>
              </a:ext>
            </a:extLst>
          </p:cNvPr>
          <p:cNvCxnSpPr>
            <a:cxnSpLocks/>
          </p:cNvCxnSpPr>
          <p:nvPr/>
        </p:nvCxnSpPr>
        <p:spPr>
          <a:xfrm flipV="1">
            <a:off x="417746" y="2479215"/>
            <a:ext cx="731785" cy="378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D740B-941C-4246-BB13-B832AC885F3C}"/>
              </a:ext>
            </a:extLst>
          </p:cNvPr>
          <p:cNvCxnSpPr>
            <a:cxnSpLocks/>
          </p:cNvCxnSpPr>
          <p:nvPr/>
        </p:nvCxnSpPr>
        <p:spPr>
          <a:xfrm>
            <a:off x="984078" y="2479215"/>
            <a:ext cx="330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500A1D3-B4CD-45BA-B727-E5CCC23E3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36" y="3488994"/>
            <a:ext cx="5143500" cy="74905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D00147-927A-4A5D-A30E-251441078DE4}"/>
              </a:ext>
            </a:extLst>
          </p:cNvPr>
          <p:cNvSpPr/>
          <p:nvPr/>
        </p:nvSpPr>
        <p:spPr>
          <a:xfrm>
            <a:off x="965519" y="5992122"/>
            <a:ext cx="201430" cy="225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98BA76-F0FE-4C29-A706-76558492EED2}"/>
              </a:ext>
            </a:extLst>
          </p:cNvPr>
          <p:cNvCxnSpPr>
            <a:endCxn id="39" idx="2"/>
          </p:cNvCxnSpPr>
          <p:nvPr/>
        </p:nvCxnSpPr>
        <p:spPr>
          <a:xfrm flipV="1">
            <a:off x="1028973" y="4238047"/>
            <a:ext cx="1785313" cy="175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8CDEE3-FA0E-4AB2-9AD3-0D42645F5E5D}"/>
              </a:ext>
            </a:extLst>
          </p:cNvPr>
          <p:cNvSpPr/>
          <p:nvPr/>
        </p:nvSpPr>
        <p:spPr>
          <a:xfrm>
            <a:off x="9326880" y="374469"/>
            <a:ext cx="249065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cleverhans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26297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C7BEA0-0ED4-4513-81F5-82607D68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4" y="1675364"/>
            <a:ext cx="4090908" cy="739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302262-EBDD-4542-856B-EA02F64A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14" y="2294717"/>
            <a:ext cx="1458982" cy="490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D0972-EBBE-4F11-8078-2A2AFFB5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4" y="2785131"/>
            <a:ext cx="1994776" cy="591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BB2192-7110-4EE2-B911-B93E67F5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4" y="3377129"/>
            <a:ext cx="2433770" cy="5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76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2E796-25CC-4FFD-8BE5-D21BB5D08BFA}"/>
              </a:ext>
            </a:extLst>
          </p:cNvPr>
          <p:cNvSpPr/>
          <p:nvPr/>
        </p:nvSpPr>
        <p:spPr>
          <a:xfrm>
            <a:off x="216179" y="332168"/>
            <a:ext cx="917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[GAN + Metamorphic Testing : </a:t>
            </a:r>
            <a:r>
              <a:rPr lang="en-US" altLang="ko-KR" b="1" dirty="0" err="1"/>
              <a:t>DeepRoad</a:t>
            </a:r>
            <a:r>
              <a:rPr lang="en-US" altLang="ko-KR" b="1" dirty="0"/>
              <a:t> : https://arxiv.org/pdf/1802.02295.pdf]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71CE6-0C7B-47DC-85C6-1F764896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679"/>
            <a:ext cx="5774635" cy="7306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AD03BF-26F2-41BB-9861-C202FB1AA767}"/>
              </a:ext>
            </a:extLst>
          </p:cNvPr>
          <p:cNvSpPr/>
          <p:nvPr/>
        </p:nvSpPr>
        <p:spPr>
          <a:xfrm>
            <a:off x="216179" y="2513666"/>
            <a:ext cx="866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UNIT (Unsupervised image-to-image translation networks) </a:t>
            </a:r>
            <a:r>
              <a:rPr lang="ko-KR" altLang="en-US" dirty="0"/>
              <a:t>활용한 </a:t>
            </a:r>
            <a:r>
              <a:rPr lang="en-US" altLang="ko-KR" dirty="0"/>
              <a:t>Transformation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77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939612-DA32-48D0-B028-D20741AD7914}"/>
              </a:ext>
            </a:extLst>
          </p:cNvPr>
          <p:cNvSpPr/>
          <p:nvPr/>
        </p:nvSpPr>
        <p:spPr>
          <a:xfrm>
            <a:off x="1127822" y="1127299"/>
            <a:ext cx="411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https://github.com/mingyuliutw/UNIT</a:t>
            </a:r>
          </a:p>
        </p:txBody>
      </p:sp>
    </p:spTree>
    <p:extLst>
      <p:ext uri="{BB962C8B-B14F-4D97-AF65-F5344CB8AC3E}">
        <p14:creationId xmlns:p14="http://schemas.microsoft.com/office/powerpoint/2010/main" val="4150531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https://deepgauge.github.io/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AB9F7-2AA8-4BF4-B55F-3957695EBA4B}"/>
              </a:ext>
            </a:extLst>
          </p:cNvPr>
          <p:cNvSpPr/>
          <p:nvPr/>
        </p:nvSpPr>
        <p:spPr>
          <a:xfrm>
            <a:off x="207430" y="1007907"/>
            <a:ext cx="9570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neuron-level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coverage criteria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needs to have the information (i.e.,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UpperBound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LowerBound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of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4912B-307B-473C-B8ED-514F382608A1}"/>
              </a:ext>
            </a:extLst>
          </p:cNvPr>
          <p:cNvSpPr/>
          <p:nvPr/>
        </p:nvSpPr>
        <p:spPr>
          <a:xfrm>
            <a:off x="207430" y="1328295"/>
            <a:ext cx="898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get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the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bounds,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we profile the DNNs runtime execution results (outputs) of 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9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4B8BCF-AB31-43C5-A8D8-1A70106D3385}"/>
              </a:ext>
            </a:extLst>
          </p:cNvPr>
          <p:cNvSpPr/>
          <p:nvPr/>
        </p:nvSpPr>
        <p:spPr>
          <a:xfrm>
            <a:off x="4753324" y="3302042"/>
            <a:ext cx="26853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hlinkClick r:id="rId2"/>
              </a:rPr>
              <a:t>http://research.nii.ac.jp/iMLSE/SEMLA.pdf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64642-F642-46D8-B96A-89E75C3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0412" cy="311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9E81C7-7A3E-41FF-86F0-2D58485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397" y="0"/>
            <a:ext cx="4820603" cy="3133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368E4-7295-4EF5-B1F0-DABD68A1D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0501"/>
            <a:ext cx="4380412" cy="3127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7562BB-272C-4A19-BBEB-855A2CDA8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75" y="3860179"/>
            <a:ext cx="4877052" cy="2997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E4F81-9518-4C0E-8F11-6F4FCD9A5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580" y="672270"/>
            <a:ext cx="3700405" cy="2398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A6D305-C8CE-4A64-92DB-BE8343676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796" y="3574348"/>
            <a:ext cx="3700405" cy="1277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C2F19-0967-41BF-B965-1BB11AB3A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2568" y="4884790"/>
            <a:ext cx="3731401" cy="693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4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EAA8E4-C1A3-4000-A179-4FE76722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48"/>
            <a:ext cx="4538526" cy="3166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0E6BE4-F210-4B61-949D-3F8A149C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70" y="0"/>
            <a:ext cx="4538526" cy="3134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38880-49CE-49EE-B030-403102BEA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60138"/>
            <a:ext cx="4538526" cy="3197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D0227-8E2F-43D2-A004-4CC18B5D3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470" y="3692858"/>
            <a:ext cx="4538526" cy="3132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2FD69-F61B-4BFE-BF7C-80554A662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898" y="1125184"/>
            <a:ext cx="3886200" cy="223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0E25C6-AECB-474C-A3F3-C47016F34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899" y="3565879"/>
            <a:ext cx="3886199" cy="2508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8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1DE716-EDC5-4F2C-8825-B11F7A687CA5}"/>
              </a:ext>
            </a:extLst>
          </p:cNvPr>
          <p:cNvSpPr/>
          <p:nvPr/>
        </p:nvSpPr>
        <p:spPr>
          <a:xfrm>
            <a:off x="357051" y="4148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hlinkClick r:id="rId2"/>
              </a:rPr>
              <a:t>https://semla.polymtl.ca/wp-content/uploads/2019/05/Zhang-semla.pdf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AE2DB4-D5AA-4D0D-BA69-0F8870F99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342" y="206103"/>
            <a:ext cx="7228658" cy="1730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5D1F72-F0F7-4EBC-BCAE-BDC4D25AD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36639"/>
            <a:ext cx="4017205" cy="43744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5DAD28-66BF-4B4A-89E7-F80FFB638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172" y="4123859"/>
            <a:ext cx="7225937" cy="24086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8E3FF6-1442-4C0F-9A4D-6E76C3DE2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172" y="2295595"/>
            <a:ext cx="3063649" cy="214700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8A9B1-3B5B-4A22-9631-AA22031E6CE6}"/>
              </a:ext>
            </a:extLst>
          </p:cNvPr>
          <p:cNvSpPr/>
          <p:nvPr/>
        </p:nvSpPr>
        <p:spPr>
          <a:xfrm>
            <a:off x="357051" y="1177667"/>
            <a:ext cx="403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7"/>
              </a:rPr>
              <a:t>https://arxiv.org/pdf/1906.10742.pdf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333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76D91EA-A4A1-4F43-BA35-E1D29C58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2" y="606335"/>
            <a:ext cx="3712304" cy="2537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7B8EC4-E805-4B7C-B488-6EAC41CCB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81" y="168185"/>
            <a:ext cx="2524614" cy="2860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F2D31F-ADEA-4C15-8321-21DDA460B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593" y="168185"/>
            <a:ext cx="3875042" cy="30787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766425-62BB-4EEA-AF69-3E2E265F3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35" y="3611101"/>
            <a:ext cx="4854893" cy="1257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02C590-F4DC-413E-9443-6E8A4CCA7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917" y="4868648"/>
            <a:ext cx="4702463" cy="17910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207E874-EB32-40B6-B316-728705DCE580}"/>
              </a:ext>
            </a:extLst>
          </p:cNvPr>
          <p:cNvSpPr/>
          <p:nvPr/>
        </p:nvSpPr>
        <p:spPr>
          <a:xfrm>
            <a:off x="4800347" y="5232849"/>
            <a:ext cx="4726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URWPalladioL-Roma"/>
              </a:rPr>
              <a:t>Ariadne: Analysis for machine learning programs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760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FD7-7A95-489D-AA82-E8867C7ECE2B}"/>
              </a:ext>
            </a:extLst>
          </p:cNvPr>
          <p:cNvSpPr/>
          <p:nvPr/>
        </p:nvSpPr>
        <p:spPr>
          <a:xfrm>
            <a:off x="305404" y="126666"/>
            <a:ext cx="612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http://learningsys.org/nips17/assets/papers/paper_19.pdf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0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F2C639-A76A-4CC1-B1DE-3314C94FF44C}"/>
              </a:ext>
            </a:extLst>
          </p:cNvPr>
          <p:cNvSpPr/>
          <p:nvPr/>
        </p:nvSpPr>
        <p:spPr>
          <a:xfrm>
            <a:off x="0" y="440398"/>
            <a:ext cx="1219200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Systematically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explore different parts of the DNN logic </a:t>
            </a:r>
            <a:r>
              <a:rPr lang="en-US" altLang="ko-KR" dirty="0">
                <a:latin typeface="LinLibertineT"/>
              </a:rPr>
              <a:t>by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generating test inputs </a:t>
            </a:r>
            <a:r>
              <a:rPr lang="en-US" altLang="ko-KR" dirty="0">
                <a:latin typeface="LinLibertineT"/>
              </a:rPr>
              <a:t>that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maximize the numbers of activated neur</a:t>
            </a:r>
            <a:r>
              <a:rPr lang="en-US" altLang="ko-KR" dirty="0">
                <a:latin typeface="LinLibertineT"/>
              </a:rPr>
              <a:t>ons.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007D7-0A39-43DA-A50D-FFCED133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8839"/>
            <a:ext cx="12192000" cy="1647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359664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1. Definition, Objectives of DeepTest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F9585-8B30-454A-A2C0-780BC9C1BB7B}"/>
              </a:ext>
            </a:extLst>
          </p:cNvPr>
          <p:cNvSpPr/>
          <p:nvPr/>
        </p:nvSpPr>
        <p:spPr>
          <a:xfrm>
            <a:off x="-1" y="818552"/>
            <a:ext cx="2535937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Background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B9531-29A1-4BEA-8D06-C64240BD00F7}"/>
              </a:ext>
            </a:extLst>
          </p:cNvPr>
          <p:cNvSpPr/>
          <p:nvPr/>
        </p:nvSpPr>
        <p:spPr>
          <a:xfrm>
            <a:off x="0" y="1447978"/>
            <a:ext cx="1219200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The existing mechanisms for detecting such erroneous behaviors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depend heavily on manual collection of labeled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test data or ad hoc, unguided simulation </a:t>
            </a:r>
            <a:r>
              <a:rPr lang="en-US" altLang="ko-KR" dirty="0"/>
              <a:t>[11, 20] and therefore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miss numerous corner cases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DEE843-8610-4BDC-BD73-D843E7619674}"/>
              </a:ext>
            </a:extLst>
          </p:cNvPr>
          <p:cNvSpPr/>
          <p:nvPr/>
        </p:nvSpPr>
        <p:spPr>
          <a:xfrm>
            <a:off x="0" y="378642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Unlike traditional software where the program logic is manually written by the software developers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, DNN-based software automatically learns its logic from a large amount of data </a:t>
            </a:r>
            <a:r>
              <a:rPr lang="en-US" altLang="ko-KR" dirty="0">
                <a:latin typeface="LinLibertineT"/>
              </a:rPr>
              <a:t>with minimal human guidance. In addition, the logic of a traditional program is expressed in terms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control flow statements </a:t>
            </a:r>
            <a:r>
              <a:rPr lang="en-US" altLang="ko-KR" dirty="0">
                <a:latin typeface="LinLibertineT"/>
              </a:rPr>
              <a:t>while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DNNs use weights for edges between different neurons and nonlinear activation function</a:t>
            </a:r>
            <a:r>
              <a:rPr lang="en-US" altLang="ko-KR" dirty="0">
                <a:latin typeface="LinLibertineT"/>
              </a:rPr>
              <a:t>s for similar purposes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0EDE5-FB2F-41C4-BD81-760BA737FF6F}"/>
              </a:ext>
            </a:extLst>
          </p:cNvPr>
          <p:cNvSpPr/>
          <p:nvPr/>
        </p:nvSpPr>
        <p:spPr>
          <a:xfrm>
            <a:off x="-1" y="1160591"/>
            <a:ext cx="202909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why this is needed?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887056-40E0-46A9-AF64-06AD8553221C}"/>
              </a:ext>
            </a:extLst>
          </p:cNvPr>
          <p:cNvSpPr/>
          <p:nvPr/>
        </p:nvSpPr>
        <p:spPr>
          <a:xfrm>
            <a:off x="-1" y="3494128"/>
            <a:ext cx="528610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what makes difficulties to meet the objectives of ‘DeepTest’?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7B0CCE-A3F5-4D11-8ADC-9E8137764D97}"/>
              </a:ext>
            </a:extLst>
          </p:cNvPr>
          <p:cNvSpPr/>
          <p:nvPr/>
        </p:nvSpPr>
        <p:spPr>
          <a:xfrm>
            <a:off x="0" y="5041279"/>
            <a:ext cx="8455152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Strategy to overcomes the difficulties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체계적 접근 위해선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coverage based testing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필요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61A73-90D6-458C-9E68-F4A6A1BF979A}"/>
              </a:ext>
            </a:extLst>
          </p:cNvPr>
          <p:cNvSpPr/>
          <p:nvPr/>
        </p:nvSpPr>
        <p:spPr>
          <a:xfrm>
            <a:off x="69668" y="5421226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a systematic technique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automatically synthesize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test cases that maximizes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D85A27-FB0A-401A-A475-D58279D5FF73}"/>
              </a:ext>
            </a:extLst>
          </p:cNvPr>
          <p:cNvSpPr/>
          <p:nvPr/>
        </p:nvSpPr>
        <p:spPr>
          <a:xfrm>
            <a:off x="6278883" y="5421226"/>
            <a:ext cx="5782487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realistic image transformations </a:t>
            </a:r>
            <a:r>
              <a:rPr lang="en-US" altLang="ko-KR" dirty="0">
                <a:latin typeface="LinLibertineT"/>
              </a:rPr>
              <a:t>(contrast, etc.) can be used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generate synthetic tests that increase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LinLibertine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838D27-BEAB-422C-85D6-E88615BA86DB}"/>
              </a:ext>
            </a:extLst>
          </p:cNvPr>
          <p:cNvSpPr/>
          <p:nvPr/>
        </p:nvSpPr>
        <p:spPr>
          <a:xfrm>
            <a:off x="69668" y="6132425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implement the proposed techniques in DeepTest and use DeepTest to test three top DNN models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952C1-4EAA-4A6E-A241-4CFCA2AE138C}"/>
              </a:ext>
            </a:extLst>
          </p:cNvPr>
          <p:cNvSpPr/>
          <p:nvPr/>
        </p:nvSpPr>
        <p:spPr>
          <a:xfrm>
            <a:off x="6277429" y="6132426"/>
            <a:ext cx="5782488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made the erroneous behaviors available at https://deeplearningtest.github.io/deepTest/.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4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3368</Words>
  <Application>Microsoft Office PowerPoint</Application>
  <PresentationFormat>와이드스크린</PresentationFormat>
  <Paragraphs>332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LinLibertineT</vt:lpstr>
      <vt:lpstr>LinLibertineTI</vt:lpstr>
      <vt:lpstr>LinLibertineZI</vt:lpstr>
      <vt:lpstr>rtxmi</vt:lpstr>
      <vt:lpstr>URWPalladioL-Roma</vt:lpstr>
      <vt:lpstr>맑은 고딕</vt:lpstr>
      <vt:lpstr>맑은 고딕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창선</dc:creator>
  <cp:lastModifiedBy>창선 송</cp:lastModifiedBy>
  <cp:revision>90</cp:revision>
  <dcterms:created xsi:type="dcterms:W3CDTF">2018-05-27T08:08:00Z</dcterms:created>
  <dcterms:modified xsi:type="dcterms:W3CDTF">2019-09-16T20:08:01Z</dcterms:modified>
</cp:coreProperties>
</file>